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599975" cx="180006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38bd2d12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138bd2d123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237546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37546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5003044" y="-411335"/>
            <a:ext cx="7994577" cy="15525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9483468" y="4069090"/>
            <a:ext cx="10677907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608178" y="300201"/>
            <a:ext cx="10677907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350050" y="2062083"/>
            <a:ext cx="15300564" cy="4386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24"/>
              <a:buFont typeface="Calibri"/>
              <a:buNone/>
              <a:defRPr sz="1102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2250083" y="6617911"/>
            <a:ext cx="13500497" cy="3042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sz="4410"/>
            </a:lvl1pPr>
            <a:lvl2pPr lvl="1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None/>
              <a:defRPr sz="3675"/>
            </a:lvl2pPr>
            <a:lvl3pPr lvl="2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3pPr>
            <a:lvl4pPr lvl="3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4pPr>
            <a:lvl5pPr lvl="4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5pPr>
            <a:lvl6pPr lvl="5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6pPr>
            <a:lvl7pPr lvl="6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7pPr>
            <a:lvl8pPr lvl="7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8pPr>
            <a:lvl9pPr lvl="8" algn="ctr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1237546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237546" y="3354163"/>
            <a:ext cx="15525572" cy="7994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1228171" y="3141251"/>
            <a:ext cx="15525572" cy="52412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24"/>
              <a:buFont typeface="Calibri"/>
              <a:buNone/>
              <a:defRPr sz="1102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1228171" y="8432079"/>
            <a:ext cx="15525572" cy="27562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sz="441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3675"/>
              <a:buNone/>
              <a:defRPr sz="367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3307"/>
              <a:buNone/>
              <a:defRPr sz="3307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rgbClr val="888888"/>
              </a:buClr>
              <a:buSzPts val="2940"/>
              <a:buNone/>
              <a:defRPr sz="294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1237546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1237545" y="3354163"/>
            <a:ext cx="7650282" cy="7994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9112836" y="3354163"/>
            <a:ext cx="7650282" cy="7994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1239890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1239892" y="3088748"/>
            <a:ext cx="7615123" cy="15137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b="1" sz="4410"/>
            </a:lvl1pPr>
            <a:lvl2pPr indent="-2286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None/>
              <a:defRPr b="1" sz="3675"/>
            </a:lvl2pPr>
            <a:lvl3pPr indent="-2286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b="1" sz="3307"/>
            </a:lvl3pPr>
            <a:lvl4pPr indent="-2286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4pPr>
            <a:lvl5pPr indent="-2286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5pPr>
            <a:lvl6pPr indent="-2286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6pPr>
            <a:lvl7pPr indent="-2286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7pPr>
            <a:lvl8pPr indent="-2286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8pPr>
            <a:lvl9pPr indent="-2286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1239892" y="4602496"/>
            <a:ext cx="7615123" cy="6769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9112837" y="3088748"/>
            <a:ext cx="7652626" cy="15137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b="1" sz="4410"/>
            </a:lvl1pPr>
            <a:lvl2pPr indent="-2286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None/>
              <a:defRPr b="1" sz="3675"/>
            </a:lvl2pPr>
            <a:lvl3pPr indent="-2286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b="1" sz="3307"/>
            </a:lvl3pPr>
            <a:lvl4pPr indent="-2286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4pPr>
            <a:lvl5pPr indent="-2286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5pPr>
            <a:lvl6pPr indent="-2286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6pPr>
            <a:lvl7pPr indent="-2286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7pPr>
            <a:lvl8pPr indent="-2286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8pPr>
            <a:lvl9pPr indent="-2286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b="1" sz="294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9112837" y="4602496"/>
            <a:ext cx="7652626" cy="6769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39890" y="839999"/>
            <a:ext cx="5805682" cy="29399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Calibri"/>
              <a:buNone/>
              <a:defRPr sz="58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652626" y="1814168"/>
            <a:ext cx="9112836" cy="8954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01916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5879"/>
              <a:buChar char="•"/>
              <a:defRPr sz="5879"/>
            </a:lvl1pPr>
            <a:lvl2pPr indent="-555244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5144"/>
              <a:buChar char="•"/>
              <a:defRPr sz="5144"/>
            </a:lvl2pPr>
            <a:lvl3pPr indent="-508635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4410"/>
              <a:buChar char="•"/>
              <a:defRPr sz="4410"/>
            </a:lvl3pPr>
            <a:lvl4pPr indent="-461962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4pPr>
            <a:lvl5pPr indent="-461962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5pPr>
            <a:lvl6pPr indent="-461962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6pPr>
            <a:lvl7pPr indent="-461962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7pPr>
            <a:lvl8pPr indent="-461962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8pPr>
            <a:lvl9pPr indent="-461962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Char char="•"/>
              <a:defRPr sz="3675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39890" y="3779996"/>
            <a:ext cx="5805682" cy="7002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1pPr>
            <a:lvl2pPr indent="-2286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572"/>
              <a:buNone/>
              <a:defRPr sz="2572"/>
            </a:lvl2pPr>
            <a:lvl3pPr indent="-2286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3pPr>
            <a:lvl4pPr indent="-2286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4pPr>
            <a:lvl5pPr indent="-2286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5pPr>
            <a:lvl6pPr indent="-2286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6pPr>
            <a:lvl7pPr indent="-2286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7pPr>
            <a:lvl8pPr indent="-2286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8pPr>
            <a:lvl9pPr indent="-2286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39890" y="839999"/>
            <a:ext cx="5805682" cy="29399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79"/>
              <a:buFont typeface="Calibri"/>
              <a:buNone/>
              <a:defRPr sz="58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652626" y="1814168"/>
            <a:ext cx="9112836" cy="895415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39890" y="3779996"/>
            <a:ext cx="5805682" cy="7002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2940"/>
              <a:buNone/>
              <a:defRPr sz="2940"/>
            </a:lvl1pPr>
            <a:lvl2pPr indent="-228600" lvl="1" marL="914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572"/>
              <a:buNone/>
              <a:defRPr sz="2572"/>
            </a:lvl2pPr>
            <a:lvl3pPr indent="-228600" lvl="2" marL="1371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3pPr>
            <a:lvl4pPr indent="-228600" lvl="3" marL="1828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4pPr>
            <a:lvl5pPr indent="-228600" lvl="4" marL="22860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5pPr>
            <a:lvl6pPr indent="-228600" lvl="5" marL="27432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6pPr>
            <a:lvl7pPr indent="-228600" lvl="6" marL="32004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7pPr>
            <a:lvl8pPr indent="-228600" lvl="7" marL="36576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8pPr>
            <a:lvl9pPr indent="-228600" lvl="8" marL="411480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1837"/>
              <a:buNone/>
              <a:defRPr sz="1837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37546" y="670836"/>
            <a:ext cx="15525572" cy="2435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84"/>
              <a:buFont typeface="Calibri"/>
              <a:buNone/>
              <a:defRPr b="0" i="0" sz="808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37546" y="3354163"/>
            <a:ext cx="15525572" cy="7994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55244" lvl="0" marL="457200" marR="0" rtl="0" algn="l">
              <a:lnSpc>
                <a:spcPct val="90000"/>
              </a:lnSpc>
              <a:spcBef>
                <a:spcPts val="1837"/>
              </a:spcBef>
              <a:spcAft>
                <a:spcPts val="0"/>
              </a:spcAft>
              <a:buClr>
                <a:schemeClr val="dk1"/>
              </a:buClr>
              <a:buSzPts val="5144"/>
              <a:buFont typeface="Arial"/>
              <a:buChar char="•"/>
              <a:defRPr b="0" i="0" sz="51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08635" lvl="1" marL="9144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4410"/>
              <a:buFont typeface="Arial"/>
              <a:buChar char="•"/>
              <a:defRPr b="0" i="0" sz="441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61962" lvl="2" marL="13716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675"/>
              <a:buFont typeface="Arial"/>
              <a:buChar char="•"/>
              <a:defRPr b="0" i="0" sz="36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38594" lvl="3" marL="18288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38594" lvl="4" marL="22860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38594" lvl="5" marL="27432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38594" lvl="6" marL="32004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38594" lvl="7" marL="36576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38594" lvl="8" marL="4114800" marR="0" rtl="0" algn="l">
              <a:lnSpc>
                <a:spcPct val="90000"/>
              </a:lnSpc>
              <a:spcBef>
                <a:spcPts val="91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b="0" i="0" sz="330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37546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962720" y="11678325"/>
            <a:ext cx="6075224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712968" y="11678325"/>
            <a:ext cx="4050149" cy="670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20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"/>
          <p:cNvSpPr txBox="1"/>
          <p:nvPr>
            <p:ph type="title"/>
          </p:nvPr>
        </p:nvSpPr>
        <p:spPr>
          <a:xfrm>
            <a:off x="25" y="665725"/>
            <a:ext cx="18000600" cy="199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917"/>
              <a:buFont typeface="Calibri"/>
              <a:buNone/>
            </a:pPr>
            <a:r>
              <a:rPr b="1" lang="pt-BR" sz="6750"/>
              <a:t>SELEÇÃO DE BACTÉRIAS NO CONTROLE BIOLÓGICO IN VITRO DE Botryosphaeria Dothidea</a:t>
            </a:r>
            <a:endParaRPr b="1" sz="675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917"/>
              <a:buFont typeface="Calibri"/>
              <a:buNone/>
            </a:pPr>
            <a:r>
              <a:t/>
            </a:r>
            <a:endParaRPr b="1" sz="6750"/>
          </a:p>
        </p:txBody>
      </p:sp>
      <p:sp>
        <p:nvSpPr>
          <p:cNvPr id="147" name="Google Shape;147;p1"/>
          <p:cNvSpPr txBox="1"/>
          <p:nvPr/>
        </p:nvSpPr>
        <p:spPr>
          <a:xfrm>
            <a:off x="100200" y="2848125"/>
            <a:ext cx="9605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Meios de cultura utilizados e condições de crescimentos prévio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0" y="5956188"/>
            <a:ext cx="9605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Teste de Antagonismo por cultura pareada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"/>
          <p:cNvSpPr txBox="1"/>
          <p:nvPr/>
        </p:nvSpPr>
        <p:spPr>
          <a:xfrm>
            <a:off x="0" y="9179850"/>
            <a:ext cx="9605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Teste de compostos voláteis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0" name="Google Shape;150;p1"/>
          <p:cNvGrpSpPr/>
          <p:nvPr/>
        </p:nvGrpSpPr>
        <p:grpSpPr>
          <a:xfrm>
            <a:off x="855191" y="3590835"/>
            <a:ext cx="1118100" cy="1113000"/>
            <a:chOff x="7426095" y="19279605"/>
            <a:chExt cx="1118100" cy="1113000"/>
          </a:xfrm>
        </p:grpSpPr>
        <p:sp>
          <p:nvSpPr>
            <p:cNvPr id="151" name="Google Shape;151;p1"/>
            <p:cNvSpPr/>
            <p:nvPr/>
          </p:nvSpPr>
          <p:spPr>
            <a:xfrm>
              <a:off x="7426095" y="19279605"/>
              <a:ext cx="1118100" cy="1113000"/>
            </a:xfrm>
            <a:prstGeom prst="ellipse">
              <a:avLst/>
            </a:prstGeom>
            <a:solidFill>
              <a:srgbClr val="FFDDB2"/>
            </a:solidFill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7909826" y="19741216"/>
              <a:ext cx="150600" cy="201300"/>
            </a:xfrm>
            <a:prstGeom prst="ellipse">
              <a:avLst/>
            </a:prstGeom>
            <a:solidFill>
              <a:srgbClr val="777777"/>
            </a:solidFill>
            <a:ln cap="flat" cmpd="sng" w="2540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3" name="Google Shape;153;p1"/>
          <p:cNvSpPr txBox="1"/>
          <p:nvPr/>
        </p:nvSpPr>
        <p:spPr>
          <a:xfrm>
            <a:off x="100200" y="4846150"/>
            <a:ext cx="71391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patógeno foi crescido previamente em meio BDA, por 7 dias a 25 ºC, e a </a:t>
            </a:r>
            <a:r>
              <a:rPr b="0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bactéria foi inoculada e crescida em meio LB, por 24h a 28ºC. O inóculo foi ajustado para (1x10</a:t>
            </a:r>
            <a:r>
              <a:rPr b="0" baseline="30000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b="0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UFC mL-1)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1"/>
          <p:cNvSpPr/>
          <p:nvPr/>
        </p:nvSpPr>
        <p:spPr>
          <a:xfrm rot="5400000">
            <a:off x="3839676" y="4075000"/>
            <a:ext cx="1031400" cy="281100"/>
          </a:xfrm>
          <a:prstGeom prst="flowChartDelay">
            <a:avLst/>
          </a:prstGeom>
          <a:solidFill>
            <a:srgbClr val="FFF2CC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1"/>
          <p:cNvCxnSpPr/>
          <p:nvPr/>
        </p:nvCxnSpPr>
        <p:spPr>
          <a:xfrm>
            <a:off x="4686424" y="4215599"/>
            <a:ext cx="809100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56" name="Google Shape;156;p1"/>
          <p:cNvSpPr txBox="1"/>
          <p:nvPr/>
        </p:nvSpPr>
        <p:spPr>
          <a:xfrm>
            <a:off x="3625421" y="3370219"/>
            <a:ext cx="139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Pré-inóculo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1"/>
          <p:cNvSpPr txBox="1"/>
          <p:nvPr/>
        </p:nvSpPr>
        <p:spPr>
          <a:xfrm>
            <a:off x="5474424" y="3330104"/>
            <a:ext cx="139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Inóculo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8" name="Google Shape;158;p1"/>
          <p:cNvGrpSpPr/>
          <p:nvPr/>
        </p:nvGrpSpPr>
        <p:grpSpPr>
          <a:xfrm>
            <a:off x="5860909" y="3694609"/>
            <a:ext cx="543797" cy="1200287"/>
            <a:chOff x="7950947" y="17552784"/>
            <a:chExt cx="1322784" cy="2076981"/>
          </a:xfrm>
        </p:grpSpPr>
        <p:sp>
          <p:nvSpPr>
            <p:cNvPr id="159" name="Google Shape;159;p1"/>
            <p:cNvSpPr/>
            <p:nvPr/>
          </p:nvSpPr>
          <p:spPr>
            <a:xfrm rot="10800000">
              <a:off x="8081219" y="17552784"/>
              <a:ext cx="1074209" cy="1894084"/>
            </a:xfrm>
            <a:prstGeom prst="flowChartManualOperation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7950947" y="18741087"/>
              <a:ext cx="1322784" cy="888678"/>
            </a:xfrm>
            <a:prstGeom prst="flowChartTerminator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1" name="Google Shape;161;p1"/>
          <p:cNvGrpSpPr/>
          <p:nvPr/>
        </p:nvGrpSpPr>
        <p:grpSpPr>
          <a:xfrm>
            <a:off x="686357" y="6566361"/>
            <a:ext cx="1161000" cy="1372500"/>
            <a:chOff x="4019547" y="17568130"/>
            <a:chExt cx="1161000" cy="1372500"/>
          </a:xfrm>
        </p:grpSpPr>
        <p:sp>
          <p:nvSpPr>
            <p:cNvPr id="162" name="Google Shape;162;p1"/>
            <p:cNvSpPr/>
            <p:nvPr/>
          </p:nvSpPr>
          <p:spPr>
            <a:xfrm>
              <a:off x="4019547" y="17568129"/>
              <a:ext cx="1161000" cy="1372500"/>
            </a:xfrm>
            <a:prstGeom prst="ellipse">
              <a:avLst/>
            </a:prstGeom>
            <a:solidFill>
              <a:srgbClr val="FFDDB2"/>
            </a:solidFill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4153179" y="17718570"/>
              <a:ext cx="893400" cy="969900"/>
            </a:xfrm>
            <a:prstGeom prst="ellipse">
              <a:avLst/>
            </a:prstGeom>
            <a:solidFill>
              <a:srgbClr val="777777"/>
            </a:solidFill>
            <a:ln cap="flat" cmpd="sng" w="2540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4728164" y="18186964"/>
              <a:ext cx="156300" cy="248100"/>
            </a:xfrm>
            <a:prstGeom prst="ellipse">
              <a:avLst/>
            </a:prstGeom>
            <a:solidFill>
              <a:srgbClr val="595959"/>
            </a:solidFill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5" name="Google Shape;165;p1"/>
          <p:cNvGrpSpPr/>
          <p:nvPr/>
        </p:nvGrpSpPr>
        <p:grpSpPr>
          <a:xfrm>
            <a:off x="6987439" y="6740500"/>
            <a:ext cx="1118100" cy="1113000"/>
            <a:chOff x="7418330" y="22023981"/>
            <a:chExt cx="1118100" cy="1113000"/>
          </a:xfrm>
        </p:grpSpPr>
        <p:sp>
          <p:nvSpPr>
            <p:cNvPr id="166" name="Google Shape;166;p1"/>
            <p:cNvSpPr/>
            <p:nvPr/>
          </p:nvSpPr>
          <p:spPr>
            <a:xfrm>
              <a:off x="7418330" y="22023981"/>
              <a:ext cx="1118100" cy="1113000"/>
            </a:xfrm>
            <a:prstGeom prst="ellipse">
              <a:avLst/>
            </a:prstGeom>
            <a:solidFill>
              <a:srgbClr val="FFDDB2"/>
            </a:solidFill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7891213" y="22495280"/>
              <a:ext cx="130200" cy="170400"/>
            </a:xfrm>
            <a:prstGeom prst="ellipse">
              <a:avLst/>
            </a:prstGeom>
            <a:solidFill>
              <a:srgbClr val="777777"/>
            </a:solidFill>
            <a:ln cap="flat" cmpd="sng" w="2540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7908913" y="22149495"/>
              <a:ext cx="101400" cy="104400"/>
            </a:xfrm>
            <a:prstGeom prst="ellipse">
              <a:avLst/>
            </a:prstGeom>
            <a:solidFill>
              <a:srgbClr val="2F5496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7927963" y="22873395"/>
              <a:ext cx="101400" cy="104400"/>
            </a:xfrm>
            <a:prstGeom prst="ellipse">
              <a:avLst/>
            </a:prstGeom>
            <a:solidFill>
              <a:srgbClr val="2F5496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8251813" y="22549545"/>
              <a:ext cx="101400" cy="104400"/>
            </a:xfrm>
            <a:prstGeom prst="ellipse">
              <a:avLst/>
            </a:prstGeom>
            <a:solidFill>
              <a:srgbClr val="2F5496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7585063" y="22568595"/>
              <a:ext cx="101400" cy="104400"/>
            </a:xfrm>
            <a:prstGeom prst="ellipse">
              <a:avLst/>
            </a:prstGeom>
            <a:solidFill>
              <a:srgbClr val="2F5496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2" name="Google Shape;172;p1"/>
          <p:cNvSpPr txBox="1"/>
          <p:nvPr/>
        </p:nvSpPr>
        <p:spPr>
          <a:xfrm>
            <a:off x="100204" y="8153843"/>
            <a:ext cx="3131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 fragmento é retirado e transferido para outra placa com BDA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73" name="Google Shape;173;p1"/>
          <p:cNvGrpSpPr/>
          <p:nvPr/>
        </p:nvGrpSpPr>
        <p:grpSpPr>
          <a:xfrm>
            <a:off x="3826213" y="6769154"/>
            <a:ext cx="1118100" cy="1113000"/>
            <a:chOff x="7426095" y="19279605"/>
            <a:chExt cx="1118100" cy="1113000"/>
          </a:xfrm>
        </p:grpSpPr>
        <p:sp>
          <p:nvSpPr>
            <p:cNvPr id="174" name="Google Shape;174;p1"/>
            <p:cNvSpPr/>
            <p:nvPr/>
          </p:nvSpPr>
          <p:spPr>
            <a:xfrm>
              <a:off x="7426095" y="19279605"/>
              <a:ext cx="1118100" cy="1113000"/>
            </a:xfrm>
            <a:prstGeom prst="ellipse">
              <a:avLst/>
            </a:prstGeom>
            <a:solidFill>
              <a:srgbClr val="FFDDB2"/>
            </a:solidFill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7909826" y="19741216"/>
              <a:ext cx="150600" cy="201300"/>
            </a:xfrm>
            <a:prstGeom prst="ellipse">
              <a:avLst/>
            </a:prstGeom>
            <a:solidFill>
              <a:srgbClr val="777777"/>
            </a:solidFill>
            <a:ln cap="flat" cmpd="sng" w="2540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6" name="Google Shape;176;p1"/>
          <p:cNvCxnSpPr/>
          <p:nvPr/>
        </p:nvCxnSpPr>
        <p:spPr>
          <a:xfrm>
            <a:off x="2612698" y="7263646"/>
            <a:ext cx="809100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77" name="Google Shape;177;p1"/>
          <p:cNvSpPr txBox="1"/>
          <p:nvPr/>
        </p:nvSpPr>
        <p:spPr>
          <a:xfrm>
            <a:off x="3501891" y="8054792"/>
            <a:ext cx="19155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Controle (apenas patógeno)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Google Shape;178;p1"/>
          <p:cNvSpPr txBox="1"/>
          <p:nvPr/>
        </p:nvSpPr>
        <p:spPr>
          <a:xfrm>
            <a:off x="5676238" y="7854878"/>
            <a:ext cx="35451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 Pareada com 1 fragmento de fungo e 4 gotas de 20 μL  de bactéria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79" name="Google Shape;179;p1"/>
          <p:cNvGrpSpPr/>
          <p:nvPr/>
        </p:nvGrpSpPr>
        <p:grpSpPr>
          <a:xfrm>
            <a:off x="355188" y="11120001"/>
            <a:ext cx="501335" cy="935057"/>
            <a:chOff x="7950947" y="17552784"/>
            <a:chExt cx="1322784" cy="2076981"/>
          </a:xfrm>
        </p:grpSpPr>
        <p:sp>
          <p:nvSpPr>
            <p:cNvPr id="180" name="Google Shape;180;p1"/>
            <p:cNvSpPr/>
            <p:nvPr/>
          </p:nvSpPr>
          <p:spPr>
            <a:xfrm rot="10800000">
              <a:off x="8081219" y="17552784"/>
              <a:ext cx="1074209" cy="1894084"/>
            </a:xfrm>
            <a:prstGeom prst="flowChartManualOperation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"/>
            <p:cNvSpPr/>
            <p:nvPr/>
          </p:nvSpPr>
          <p:spPr>
            <a:xfrm>
              <a:off x="7950947" y="18741087"/>
              <a:ext cx="1322784" cy="888678"/>
            </a:xfrm>
            <a:prstGeom prst="flowChartTerminator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2" name="Google Shape;182;p1"/>
          <p:cNvGrpSpPr/>
          <p:nvPr/>
        </p:nvGrpSpPr>
        <p:grpSpPr>
          <a:xfrm rot="10800000">
            <a:off x="3205080" y="9846020"/>
            <a:ext cx="1030888" cy="867138"/>
            <a:chOff x="7426095" y="19279605"/>
            <a:chExt cx="1118100" cy="1113000"/>
          </a:xfrm>
        </p:grpSpPr>
        <p:sp>
          <p:nvSpPr>
            <p:cNvPr id="183" name="Google Shape;183;p1"/>
            <p:cNvSpPr/>
            <p:nvPr/>
          </p:nvSpPr>
          <p:spPr>
            <a:xfrm>
              <a:off x="7426095" y="19279605"/>
              <a:ext cx="1118100" cy="1113000"/>
            </a:xfrm>
            <a:prstGeom prst="ellipse">
              <a:avLst/>
            </a:prstGeom>
            <a:solidFill>
              <a:srgbClr val="FFDDB2"/>
            </a:solidFill>
            <a:ln cap="flat" cmpd="sng" w="349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17500" algn="ctr">
                <a:srgbClr val="000000">
                  <a:alpha val="4275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7909826" y="19741216"/>
              <a:ext cx="150600" cy="201300"/>
            </a:xfrm>
            <a:prstGeom prst="ellipse">
              <a:avLst/>
            </a:prstGeom>
            <a:solidFill>
              <a:srgbClr val="777777"/>
            </a:solidFill>
            <a:ln cap="flat" cmpd="sng" w="349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17500" algn="ctr">
                <a:srgbClr val="000000">
                  <a:alpha val="4275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5" name="Google Shape;185;p1"/>
          <p:cNvGrpSpPr/>
          <p:nvPr/>
        </p:nvGrpSpPr>
        <p:grpSpPr>
          <a:xfrm>
            <a:off x="3174654" y="10545470"/>
            <a:ext cx="1030888" cy="867138"/>
            <a:chOff x="5281216" y="25490456"/>
            <a:chExt cx="1118100" cy="1113000"/>
          </a:xfrm>
        </p:grpSpPr>
        <p:sp>
          <p:nvSpPr>
            <p:cNvPr id="186" name="Google Shape;186;p1"/>
            <p:cNvSpPr/>
            <p:nvPr/>
          </p:nvSpPr>
          <p:spPr>
            <a:xfrm>
              <a:off x="5281216" y="25490457"/>
              <a:ext cx="1118100" cy="1113000"/>
            </a:xfrm>
            <a:prstGeom prst="ellipse">
              <a:avLst/>
            </a:prstGeom>
            <a:solidFill>
              <a:srgbClr val="FFDDB2"/>
            </a:solidFill>
            <a:ln cap="flat" cmpd="sng" w="349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17500" algn="ctr">
                <a:srgbClr val="000000">
                  <a:alpha val="4275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"/>
            <p:cNvSpPr/>
            <p:nvPr/>
          </p:nvSpPr>
          <p:spPr>
            <a:xfrm>
              <a:off x="5356497" y="25819393"/>
              <a:ext cx="890400" cy="438300"/>
            </a:xfrm>
            <a:prstGeom prst="ellipse">
              <a:avLst/>
            </a:prstGeom>
            <a:solidFill>
              <a:srgbClr val="8DA9DB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1"/>
          <p:cNvGrpSpPr/>
          <p:nvPr/>
        </p:nvGrpSpPr>
        <p:grpSpPr>
          <a:xfrm>
            <a:off x="100207" y="9801363"/>
            <a:ext cx="1070442" cy="1069315"/>
            <a:chOff x="4019547" y="17568130"/>
            <a:chExt cx="1161000" cy="1372500"/>
          </a:xfrm>
        </p:grpSpPr>
        <p:sp>
          <p:nvSpPr>
            <p:cNvPr id="189" name="Google Shape;189;p1"/>
            <p:cNvSpPr/>
            <p:nvPr/>
          </p:nvSpPr>
          <p:spPr>
            <a:xfrm>
              <a:off x="4019547" y="17568129"/>
              <a:ext cx="1161000" cy="1372500"/>
            </a:xfrm>
            <a:prstGeom prst="ellipse">
              <a:avLst/>
            </a:prstGeom>
            <a:solidFill>
              <a:srgbClr val="FFDDB2"/>
            </a:solidFill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4153179" y="17718570"/>
              <a:ext cx="893400" cy="969900"/>
            </a:xfrm>
            <a:prstGeom prst="ellipse">
              <a:avLst/>
            </a:prstGeom>
            <a:solidFill>
              <a:srgbClr val="777777"/>
            </a:solidFill>
            <a:ln cap="flat" cmpd="sng" w="25400">
              <a:solidFill>
                <a:srgbClr val="9B9B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"/>
            <p:cNvSpPr/>
            <p:nvPr/>
          </p:nvSpPr>
          <p:spPr>
            <a:xfrm>
              <a:off x="4728164" y="18186964"/>
              <a:ext cx="156300" cy="248100"/>
            </a:xfrm>
            <a:prstGeom prst="ellipse">
              <a:avLst/>
            </a:prstGeom>
            <a:solidFill>
              <a:srgbClr val="595959"/>
            </a:solidFill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2" name="Google Shape;192;p1"/>
          <p:cNvCxnSpPr>
            <a:stCxn id="191" idx="6"/>
          </p:cNvCxnSpPr>
          <p:nvPr/>
        </p:nvCxnSpPr>
        <p:spPr>
          <a:xfrm flipH="1" rot="10800000">
            <a:off x="897660" y="10292245"/>
            <a:ext cx="1907100" cy="8790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3" name="Google Shape;193;p1"/>
          <p:cNvCxnSpPr/>
          <p:nvPr/>
        </p:nvCxnSpPr>
        <p:spPr>
          <a:xfrm flipH="1" rot="10800000">
            <a:off x="1087873" y="11069052"/>
            <a:ext cx="1821000" cy="28440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4" name="Google Shape;194;p1"/>
          <p:cNvSpPr txBox="1"/>
          <p:nvPr/>
        </p:nvSpPr>
        <p:spPr>
          <a:xfrm>
            <a:off x="1371950" y="11487950"/>
            <a:ext cx="50328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foram usados dois fundos de placa de Petri, no fundo superior um fragmento do patógeno e no inferior 100 μL de solução ajustada de bactéria 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95" name="Google Shape;195;p1"/>
          <p:cNvGrpSpPr/>
          <p:nvPr/>
        </p:nvGrpSpPr>
        <p:grpSpPr>
          <a:xfrm>
            <a:off x="6083212" y="10340442"/>
            <a:ext cx="1460725" cy="528207"/>
            <a:chOff x="8363707" y="25490456"/>
            <a:chExt cx="1584300" cy="677970"/>
          </a:xfrm>
        </p:grpSpPr>
        <p:sp>
          <p:nvSpPr>
            <p:cNvPr id="196" name="Google Shape;196;p1"/>
            <p:cNvSpPr/>
            <p:nvPr/>
          </p:nvSpPr>
          <p:spPr>
            <a:xfrm>
              <a:off x="8363707" y="25490457"/>
              <a:ext cx="1584144" cy="677970"/>
            </a:xfrm>
            <a:prstGeom prst="flowChartTerminator">
              <a:avLst/>
            </a:prstGeom>
            <a:solidFill>
              <a:srgbClr val="F7CAAC"/>
            </a:solidFill>
            <a:ln cap="flat" cmpd="sng" w="25400">
              <a:solidFill>
                <a:srgbClr val="31538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97" name="Google Shape;197;p1"/>
            <p:cNvCxnSpPr>
              <a:stCxn id="196" idx="1"/>
            </p:cNvCxnSpPr>
            <p:nvPr/>
          </p:nvCxnSpPr>
          <p:spPr>
            <a:xfrm flipH="1" rot="10800000">
              <a:off x="8363707" y="25819542"/>
              <a:ext cx="1584300" cy="99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98" name="Google Shape;198;p1"/>
          <p:cNvSpPr txBox="1"/>
          <p:nvPr/>
        </p:nvSpPr>
        <p:spPr>
          <a:xfrm>
            <a:off x="6870914" y="11060289"/>
            <a:ext cx="2397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placas foram unidas e vedadas com filme PVC e incubadas.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9" name="Google Shape;199;p1"/>
          <p:cNvCxnSpPr/>
          <p:nvPr/>
        </p:nvCxnSpPr>
        <p:spPr>
          <a:xfrm>
            <a:off x="5003926" y="10595464"/>
            <a:ext cx="746100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00" name="Google Shape;200;p1"/>
          <p:cNvSpPr/>
          <p:nvPr/>
        </p:nvSpPr>
        <p:spPr>
          <a:xfrm>
            <a:off x="3468827" y="10504550"/>
            <a:ext cx="366900" cy="217800"/>
          </a:xfrm>
          <a:prstGeom prst="mathPlus">
            <a:avLst>
              <a:gd fmla="val 23520" name="adj1"/>
            </a:avLst>
          </a:prstGeom>
          <a:solidFill>
            <a:srgbClr val="000000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"/>
          <p:cNvSpPr/>
          <p:nvPr/>
        </p:nvSpPr>
        <p:spPr>
          <a:xfrm>
            <a:off x="9619075" y="2945850"/>
            <a:ext cx="501300" cy="9438000"/>
          </a:xfrm>
          <a:prstGeom prst="rightBrace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"/>
          <p:cNvSpPr/>
          <p:nvPr/>
        </p:nvSpPr>
        <p:spPr>
          <a:xfrm rot="5400000">
            <a:off x="6295838" y="5873088"/>
            <a:ext cx="746100" cy="528300"/>
          </a:xfrm>
          <a:prstGeom prst="bentArrow">
            <a:avLst>
              <a:gd fmla="val 25000" name="adj1"/>
              <a:gd fmla="val 25000" name="adj2"/>
              <a:gd fmla="val 25000" name="adj3"/>
              <a:gd fmla="val 43750" name="adj4"/>
            </a:avLst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"/>
          <p:cNvSpPr/>
          <p:nvPr/>
        </p:nvSpPr>
        <p:spPr>
          <a:xfrm rot="5400000">
            <a:off x="7996638" y="8871688"/>
            <a:ext cx="746100" cy="528300"/>
          </a:xfrm>
          <a:prstGeom prst="bentArrow">
            <a:avLst>
              <a:gd fmla="val 25000" name="adj1"/>
              <a:gd fmla="val 25000" name="adj2"/>
              <a:gd fmla="val 25000" name="adj3"/>
              <a:gd fmla="val 43750" name="adj4"/>
            </a:avLst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" name="Google Shape;20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67199" y="3359475"/>
            <a:ext cx="5576550" cy="429695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205" name="Google Shape;20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96575" y="7836971"/>
            <a:ext cx="5517798" cy="411875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