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3"/>
  </p:notesMasterIdLst>
  <p:sldIdLst>
    <p:sldId id="256" r:id="rId2"/>
  </p:sldIdLst>
  <p:sldSz cx="21602700" cy="32435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9DA78B-6301-4395-ACEB-821C15668A48}" styleName="Table_0">
    <a:wholeTbl>
      <a:tcTxStyle>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120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6000" y="812520"/>
            <a:ext cx="7127280" cy="400896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6000" y="5078520"/>
            <a:ext cx="6047640" cy="481104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5" name="Google Shape;5;n"/>
          <p:cNvSpPr txBox="1">
            <a:spLocks noGrp="1"/>
          </p:cNvSpPr>
          <p:nvPr>
            <p:ph type="hdr" idx="3"/>
          </p:nvPr>
        </p:nvSpPr>
        <p:spPr>
          <a:xfrm>
            <a:off x="0" y="0"/>
            <a:ext cx="3280680" cy="53424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 name="Google Shape;6;n"/>
          <p:cNvSpPr txBox="1">
            <a:spLocks noGrp="1"/>
          </p:cNvSpPr>
          <p:nvPr>
            <p:ph type="dt" idx="10"/>
          </p:nvPr>
        </p:nvSpPr>
        <p:spPr>
          <a:xfrm>
            <a:off x="4278960" y="0"/>
            <a:ext cx="3280680" cy="53424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10157400"/>
            <a:ext cx="3280680" cy="53424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en-US" sz="1400" b="0" i="0" u="none" strike="noStrike" cap="none">
                <a:latin typeface="Times New Roman" panose="02020603050405020304"/>
                <a:ea typeface="Times New Roman" panose="02020603050405020304"/>
                <a:cs typeface="Times New Roman" panose="02020603050405020304"/>
                <a:sym typeface="Times New Roman" panose="02020603050405020304"/>
              </a:rPr>
              <a:t>‹nº›</a:t>
            </a:fld>
            <a:endParaRPr sz="1400" b="0" i="0" u="none" strike="noStrike" cap="none">
              <a:latin typeface="Times New Roman" panose="02020603050405020304"/>
              <a:ea typeface="Times New Roman" panose="02020603050405020304"/>
              <a:cs typeface="Times New Roman" panose="02020603050405020304"/>
              <a:sym typeface="Times New Roman" panose="020206030504050203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1:notes"/>
          <p:cNvSpPr txBox="1">
            <a:spLocks noGrp="1"/>
          </p:cNvSpPr>
          <p:nvPr>
            <p:ph type="body" idx="1"/>
          </p:nvPr>
        </p:nvSpPr>
        <p:spPr>
          <a:xfrm>
            <a:off x="685800" y="4343400"/>
            <a:ext cx="5483880" cy="411228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panose="020B0604020202020204"/>
              <a:ea typeface="Arial" panose="020B0604020202020204"/>
              <a:cs typeface="Arial" panose="020B0604020202020204"/>
              <a:sym typeface="Arial" panose="020B0604020202020204"/>
            </a:endParaRPr>
          </a:p>
        </p:txBody>
      </p:sp>
      <p:sp>
        <p:nvSpPr>
          <p:cNvPr id="63" name="Google Shape;63;p1:notes"/>
          <p:cNvSpPr/>
          <p:nvPr/>
        </p:nvSpPr>
        <p:spPr>
          <a:xfrm>
            <a:off x="3884760" y="8685360"/>
            <a:ext cx="2969280" cy="45468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notes"/>
          <p:cNvSpPr>
            <a:spLocks noGrp="1" noRot="1" noChangeAspect="1"/>
          </p:cNvSpPr>
          <p:nvPr>
            <p:ph type="sldImg" idx="2"/>
          </p:nvPr>
        </p:nvSpPr>
        <p:spPr>
          <a:xfrm>
            <a:off x="2444750" y="812800"/>
            <a:ext cx="2670175" cy="40084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body" idx="1"/>
          </p:nvPr>
        </p:nvSpPr>
        <p:spPr>
          <a:xfrm>
            <a:off x="1080000" y="7568280"/>
            <a:ext cx="61920" cy="214030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 name="Google Shape;16;p2"/>
          <p:cNvSpPr txBox="1">
            <a:spLocks noGrp="1"/>
          </p:cNvSpPr>
          <p:nvPr>
            <p:ph type="body" idx="2"/>
          </p:nvPr>
        </p:nvSpPr>
        <p:spPr>
          <a:xfrm>
            <a:off x="1145520" y="7568280"/>
            <a:ext cx="61920" cy="214030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1080000" y="7568280"/>
            <a:ext cx="12744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6" name="Google Shape;46;p11"/>
          <p:cNvSpPr txBox="1">
            <a:spLocks noGrp="1"/>
          </p:cNvSpPr>
          <p:nvPr>
            <p:ph type="body" idx="2"/>
          </p:nvPr>
        </p:nvSpPr>
        <p:spPr>
          <a:xfrm>
            <a:off x="1080000" y="18747720"/>
            <a:ext cx="12744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body" idx="1"/>
          </p:nvPr>
        </p:nvSpPr>
        <p:spPr>
          <a:xfrm>
            <a:off x="1080000" y="756828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2"/>
          </p:nvPr>
        </p:nvSpPr>
        <p:spPr>
          <a:xfrm>
            <a:off x="1145520" y="756828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1" name="Google Shape;51;p12"/>
          <p:cNvSpPr txBox="1">
            <a:spLocks noGrp="1"/>
          </p:cNvSpPr>
          <p:nvPr>
            <p:ph type="body" idx="3"/>
          </p:nvPr>
        </p:nvSpPr>
        <p:spPr>
          <a:xfrm>
            <a:off x="1080000" y="1874772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12"/>
          <p:cNvSpPr txBox="1">
            <a:spLocks noGrp="1"/>
          </p:cNvSpPr>
          <p:nvPr>
            <p:ph type="body" idx="4"/>
          </p:nvPr>
        </p:nvSpPr>
        <p:spPr>
          <a:xfrm>
            <a:off x="1145520" y="1874772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3"/>
          <p:cNvSpPr txBox="1">
            <a:spLocks noGrp="1"/>
          </p:cNvSpPr>
          <p:nvPr>
            <p:ph type="body" idx="1"/>
          </p:nvPr>
        </p:nvSpPr>
        <p:spPr>
          <a:xfrm>
            <a:off x="1080000" y="7568280"/>
            <a:ext cx="4068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2"/>
          </p:nvPr>
        </p:nvSpPr>
        <p:spPr>
          <a:xfrm>
            <a:off x="1123200" y="7568280"/>
            <a:ext cx="4068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3"/>
          </p:nvPr>
        </p:nvSpPr>
        <p:spPr>
          <a:xfrm>
            <a:off x="1166040" y="7568280"/>
            <a:ext cx="4068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4"/>
          </p:nvPr>
        </p:nvSpPr>
        <p:spPr>
          <a:xfrm>
            <a:off x="1080000" y="18747720"/>
            <a:ext cx="4068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9" name="Google Shape;59;p13"/>
          <p:cNvSpPr txBox="1">
            <a:spLocks noGrp="1"/>
          </p:cNvSpPr>
          <p:nvPr>
            <p:ph type="body" idx="5"/>
          </p:nvPr>
        </p:nvSpPr>
        <p:spPr>
          <a:xfrm>
            <a:off x="1123200" y="18747720"/>
            <a:ext cx="4068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0" name="Google Shape;60;p13"/>
          <p:cNvSpPr txBox="1">
            <a:spLocks noGrp="1"/>
          </p:cNvSpPr>
          <p:nvPr>
            <p:ph type="body" idx="6"/>
          </p:nvPr>
        </p:nvSpPr>
        <p:spPr>
          <a:xfrm>
            <a:off x="1166040" y="18747720"/>
            <a:ext cx="4068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ubTitle" idx="1"/>
          </p:nvPr>
        </p:nvSpPr>
        <p:spPr>
          <a:xfrm>
            <a:off x="1080000" y="7568280"/>
            <a:ext cx="127440" cy="21403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1080000" y="7568280"/>
            <a:ext cx="127440" cy="214030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6"/>
        <p:cNvGrpSpPr/>
        <p:nvPr/>
      </p:nvGrpSpPr>
      <p:grpSpPr>
        <a:xfrm>
          <a:off x="0" y="0"/>
          <a:ext cx="0" cy="0"/>
          <a:chOff x="0" y="0"/>
          <a:chExt cx="0" cy="0"/>
        </a:xfrm>
      </p:grpSpPr>
      <p:sp>
        <p:nvSpPr>
          <p:cNvPr id="27" name="Google Shape;27;p7"/>
          <p:cNvSpPr txBox="1">
            <a:spLocks noGrp="1"/>
          </p:cNvSpPr>
          <p:nvPr>
            <p:ph type="subTitle" idx="1"/>
          </p:nvPr>
        </p:nvSpPr>
        <p:spPr>
          <a:xfrm>
            <a:off x="1080000" y="1292400"/>
            <a:ext cx="19439281" cy="25109279"/>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body" idx="1"/>
          </p:nvPr>
        </p:nvSpPr>
        <p:spPr>
          <a:xfrm>
            <a:off x="1080000" y="756828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8"/>
          <p:cNvSpPr txBox="1">
            <a:spLocks noGrp="1"/>
          </p:cNvSpPr>
          <p:nvPr>
            <p:ph type="body" idx="2"/>
          </p:nvPr>
        </p:nvSpPr>
        <p:spPr>
          <a:xfrm>
            <a:off x="1145520" y="7568280"/>
            <a:ext cx="61920" cy="214030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8"/>
          <p:cNvSpPr txBox="1">
            <a:spLocks noGrp="1"/>
          </p:cNvSpPr>
          <p:nvPr>
            <p:ph type="body" idx="3"/>
          </p:nvPr>
        </p:nvSpPr>
        <p:spPr>
          <a:xfrm>
            <a:off x="1080000" y="1874772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1080000" y="7568280"/>
            <a:ext cx="61920" cy="2140308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6" name="Google Shape;36;p9"/>
          <p:cNvSpPr txBox="1">
            <a:spLocks noGrp="1"/>
          </p:cNvSpPr>
          <p:nvPr>
            <p:ph type="body" idx="2"/>
          </p:nvPr>
        </p:nvSpPr>
        <p:spPr>
          <a:xfrm>
            <a:off x="1145520" y="756828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9"/>
          <p:cNvSpPr txBox="1">
            <a:spLocks noGrp="1"/>
          </p:cNvSpPr>
          <p:nvPr>
            <p:ph type="body" idx="3"/>
          </p:nvPr>
        </p:nvSpPr>
        <p:spPr>
          <a:xfrm>
            <a:off x="1145520" y="1874772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1080000" y="756828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1" name="Google Shape;41;p10"/>
          <p:cNvSpPr txBox="1">
            <a:spLocks noGrp="1"/>
          </p:cNvSpPr>
          <p:nvPr>
            <p:ph type="body" idx="2"/>
          </p:nvPr>
        </p:nvSpPr>
        <p:spPr>
          <a:xfrm>
            <a:off x="1145520" y="7568280"/>
            <a:ext cx="6192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2" name="Google Shape;42;p10"/>
          <p:cNvSpPr txBox="1">
            <a:spLocks noGrp="1"/>
          </p:cNvSpPr>
          <p:nvPr>
            <p:ph type="body" idx="3"/>
          </p:nvPr>
        </p:nvSpPr>
        <p:spPr>
          <a:xfrm>
            <a:off x="1080000" y="18747720"/>
            <a:ext cx="127440" cy="1020924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080000" y="1292400"/>
            <a:ext cx="19439281" cy="541656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 name="Google Shape;11;p1"/>
          <p:cNvSpPr txBox="1">
            <a:spLocks noGrp="1"/>
          </p:cNvSpPr>
          <p:nvPr>
            <p:ph type="body" idx="1"/>
          </p:nvPr>
        </p:nvSpPr>
        <p:spPr>
          <a:xfrm>
            <a:off x="1080000" y="7568280"/>
            <a:ext cx="127440" cy="214030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60" b="0" i="0" u="none" strike="noStrike" cap="none"/>
            </a:lvl1pPr>
            <a:lvl2pPr marL="914400" marR="0" lvl="1" indent="-228600" algn="l" rtl="0">
              <a:spcBef>
                <a:spcPts val="0"/>
              </a:spcBef>
              <a:spcAft>
                <a:spcPts val="0"/>
              </a:spcAft>
              <a:buSzPts val="1400"/>
              <a:buNone/>
              <a:defRPr sz="160" b="0" i="0" u="none" strike="noStrike" cap="none"/>
            </a:lvl2pPr>
            <a:lvl3pPr marL="1371600" marR="0" lvl="2" indent="-228600" algn="l" rtl="0">
              <a:spcBef>
                <a:spcPts val="0"/>
              </a:spcBef>
              <a:spcAft>
                <a:spcPts val="0"/>
              </a:spcAft>
              <a:buSzPts val="1400"/>
              <a:buNone/>
              <a:defRPr sz="160" b="0" i="0" u="none" strike="noStrike" cap="none"/>
            </a:lvl3pPr>
            <a:lvl4pPr marL="1828800" marR="0" lvl="3" indent="-228600" algn="l" rtl="0">
              <a:spcBef>
                <a:spcPts val="0"/>
              </a:spcBef>
              <a:spcAft>
                <a:spcPts val="0"/>
              </a:spcAft>
              <a:buSzPts val="1400"/>
              <a:buNone/>
              <a:defRPr sz="160" b="0" i="0" u="none" strike="noStrike" cap="none"/>
            </a:lvl4pPr>
            <a:lvl5pPr marL="2286000" marR="0" lvl="4" indent="-228600" algn="l" rtl="0">
              <a:spcBef>
                <a:spcPts val="0"/>
              </a:spcBef>
              <a:spcAft>
                <a:spcPts val="0"/>
              </a:spcAft>
              <a:buSzPts val="1400"/>
              <a:buNone/>
              <a:defRPr sz="160" b="0" i="0" u="none" strike="noStrike" cap="none"/>
            </a:lvl5pPr>
            <a:lvl6pPr marL="2743200" marR="0" lvl="5" indent="-228600" algn="l" rtl="0">
              <a:spcBef>
                <a:spcPts val="0"/>
              </a:spcBef>
              <a:spcAft>
                <a:spcPts val="0"/>
              </a:spcAft>
              <a:buSzPts val="1400"/>
              <a:buNone/>
              <a:defRPr sz="160" b="0" i="0" u="none" strike="noStrike" cap="none"/>
            </a:lvl6pPr>
            <a:lvl7pPr marL="3200400" marR="0" lvl="6" indent="-228600" algn="l" rtl="0">
              <a:spcBef>
                <a:spcPts val="0"/>
              </a:spcBef>
              <a:spcAft>
                <a:spcPts val="0"/>
              </a:spcAft>
              <a:buSzPts val="1400"/>
              <a:buNone/>
              <a:defRPr sz="160" b="0" i="0" u="none" strike="noStrike" cap="none"/>
            </a:lvl7pPr>
            <a:lvl8pPr marL="3657600" marR="0" lvl="7" indent="-228600" algn="l" rtl="0">
              <a:spcBef>
                <a:spcPts val="0"/>
              </a:spcBef>
              <a:spcAft>
                <a:spcPts val="0"/>
              </a:spcAft>
              <a:buSzPts val="1400"/>
              <a:buNone/>
              <a:defRPr sz="160" b="0" i="0" u="none" strike="noStrike" cap="none"/>
            </a:lvl8pPr>
            <a:lvl9pPr marL="4114800" marR="0" lvl="8" indent="-228600" algn="l" rtl="0">
              <a:spcBef>
                <a:spcPts val="0"/>
              </a:spcBef>
              <a:spcAft>
                <a:spcPts val="0"/>
              </a:spcAft>
              <a:buSzPts val="1400"/>
              <a:buNone/>
              <a:defRPr sz="160" b="0" i="0" u="none" strike="noStrike" cap="none"/>
            </a:lvl9pPr>
          </a:lstStyle>
          <a:p>
            <a:endParaRPr/>
          </a:p>
        </p:txBody>
      </p:sp>
      <p:sp>
        <p:nvSpPr>
          <p:cNvPr id="12" name="Google Shape;12;p1"/>
          <p:cNvSpPr txBox="1">
            <a:spLocks noGrp="1"/>
          </p:cNvSpPr>
          <p:nvPr>
            <p:ph type="body" idx="2"/>
          </p:nvPr>
        </p:nvSpPr>
        <p:spPr>
          <a:xfrm>
            <a:off x="1215000" y="7568280"/>
            <a:ext cx="127440" cy="214030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60" b="0" i="0" u="none" strike="noStrike" cap="none"/>
            </a:lvl1pPr>
            <a:lvl2pPr marL="914400" marR="0" lvl="1" indent="-228600" algn="l" rtl="0">
              <a:spcBef>
                <a:spcPts val="0"/>
              </a:spcBef>
              <a:spcAft>
                <a:spcPts val="0"/>
              </a:spcAft>
              <a:buSzPts val="1400"/>
              <a:buNone/>
              <a:defRPr sz="160" b="0" i="0" u="none" strike="noStrike" cap="none"/>
            </a:lvl2pPr>
            <a:lvl3pPr marL="1371600" marR="0" lvl="2" indent="-228600" algn="l" rtl="0">
              <a:spcBef>
                <a:spcPts val="0"/>
              </a:spcBef>
              <a:spcAft>
                <a:spcPts val="0"/>
              </a:spcAft>
              <a:buSzPts val="1400"/>
              <a:buNone/>
              <a:defRPr sz="160" b="0" i="0" u="none" strike="noStrike" cap="none"/>
            </a:lvl3pPr>
            <a:lvl4pPr marL="1828800" marR="0" lvl="3" indent="-228600" algn="l" rtl="0">
              <a:spcBef>
                <a:spcPts val="0"/>
              </a:spcBef>
              <a:spcAft>
                <a:spcPts val="0"/>
              </a:spcAft>
              <a:buSzPts val="1400"/>
              <a:buNone/>
              <a:defRPr sz="160" b="0" i="0" u="none" strike="noStrike" cap="none"/>
            </a:lvl4pPr>
            <a:lvl5pPr marL="2286000" marR="0" lvl="4" indent="-228600" algn="l" rtl="0">
              <a:spcBef>
                <a:spcPts val="0"/>
              </a:spcBef>
              <a:spcAft>
                <a:spcPts val="0"/>
              </a:spcAft>
              <a:buSzPts val="1400"/>
              <a:buNone/>
              <a:defRPr sz="160" b="0" i="0" u="none" strike="noStrike" cap="none"/>
            </a:lvl5pPr>
            <a:lvl6pPr marL="2743200" marR="0" lvl="5" indent="-228600" algn="l" rtl="0">
              <a:spcBef>
                <a:spcPts val="0"/>
              </a:spcBef>
              <a:spcAft>
                <a:spcPts val="0"/>
              </a:spcAft>
              <a:buSzPts val="1400"/>
              <a:buNone/>
              <a:defRPr sz="160" b="0" i="0" u="none" strike="noStrike" cap="none"/>
            </a:lvl6pPr>
            <a:lvl7pPr marL="3200400" marR="0" lvl="6" indent="-228600" algn="l" rtl="0">
              <a:spcBef>
                <a:spcPts val="0"/>
              </a:spcBef>
              <a:spcAft>
                <a:spcPts val="0"/>
              </a:spcAft>
              <a:buSzPts val="1400"/>
              <a:buNone/>
              <a:defRPr sz="160" b="0" i="0" u="none" strike="noStrike" cap="none"/>
            </a:lvl7pPr>
            <a:lvl8pPr marL="3657600" marR="0" lvl="7" indent="-228600" algn="l" rtl="0">
              <a:spcBef>
                <a:spcPts val="0"/>
              </a:spcBef>
              <a:spcAft>
                <a:spcPts val="0"/>
              </a:spcAft>
              <a:buSzPts val="1400"/>
              <a:buNone/>
              <a:defRPr sz="160" b="0" i="0" u="none" strike="noStrike" cap="none"/>
            </a:lvl8pPr>
            <a:lvl9pPr marL="4114800" marR="0" lvl="8" indent="-228600" algn="l" rtl="0">
              <a:spcBef>
                <a:spcPts val="0"/>
              </a:spcBef>
              <a:spcAft>
                <a:spcPts val="0"/>
              </a:spcAft>
              <a:buSzPts val="1400"/>
              <a:buNone/>
              <a:defRPr sz="16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4"/>
          <p:cNvPicPr preferRelativeResize="0"/>
          <p:nvPr/>
        </p:nvPicPr>
        <p:blipFill rotWithShape="1">
          <a:blip r:embed="rId3"/>
          <a:srcRect t="4935" b="77407"/>
          <a:stretch>
            <a:fillRect/>
          </a:stretch>
        </p:blipFill>
        <p:spPr>
          <a:xfrm>
            <a:off x="0" y="0"/>
            <a:ext cx="21602519" cy="6393240"/>
          </a:xfrm>
          <a:prstGeom prst="rect">
            <a:avLst/>
          </a:prstGeom>
          <a:noFill/>
          <a:ln>
            <a:noFill/>
          </a:ln>
        </p:spPr>
      </p:pic>
      <p:sp>
        <p:nvSpPr>
          <p:cNvPr id="67" name="Google Shape;67;p14"/>
          <p:cNvSpPr/>
          <p:nvPr/>
        </p:nvSpPr>
        <p:spPr>
          <a:xfrm>
            <a:off x="326160" y="23774399"/>
            <a:ext cx="10368000" cy="8226721"/>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347025" tIns="173875" rIns="347025" bIns="173875" anchor="t" anchorCtr="0">
            <a:noAutofit/>
          </a:bodyPr>
          <a:lstStyle/>
          <a:p>
            <a:pPr algn="ctr"/>
            <a:r>
              <a:rPr lang="en-US" sz="3200" b="1" dirty="0"/>
              <a:t>RESULTADOS E DISCUSSÃO</a:t>
            </a:r>
            <a:endParaRPr sz="3200" b="1" dirty="0"/>
          </a:p>
          <a:p>
            <a:pPr algn="ctr"/>
            <a:endParaRPr sz="3200" b="1" dirty="0"/>
          </a:p>
          <a:p>
            <a:pPr algn="just"/>
            <a:r>
              <a:rPr lang="en-US" sz="3200" dirty="0"/>
              <a:t>Do </a:t>
            </a:r>
            <a:r>
              <a:rPr lang="en-US" sz="3200" dirty="0" err="1"/>
              <a:t>grupo</a:t>
            </a:r>
            <a:r>
              <a:rPr lang="en-US" sz="3200" dirty="0"/>
              <a:t> </a:t>
            </a:r>
            <a:r>
              <a:rPr lang="en-US" sz="3200" dirty="0" err="1"/>
              <a:t>em</a:t>
            </a:r>
            <a:r>
              <a:rPr lang="en-US" sz="3200" dirty="0"/>
              <a:t> </a:t>
            </a:r>
            <a:r>
              <a:rPr lang="en-US" sz="3200" dirty="0" err="1"/>
              <a:t>análise</a:t>
            </a:r>
            <a:r>
              <a:rPr lang="en-US" sz="3200" dirty="0"/>
              <a:t>, 12 </a:t>
            </a:r>
            <a:r>
              <a:rPr lang="en-US" sz="3200" dirty="0" err="1"/>
              <a:t>pacientes</a:t>
            </a:r>
            <a:r>
              <a:rPr lang="en-US" sz="3200" dirty="0"/>
              <a:t> (54,5%) </a:t>
            </a:r>
            <a:r>
              <a:rPr lang="en-US" sz="3200" dirty="0" err="1"/>
              <a:t>eram</a:t>
            </a:r>
            <a:r>
              <a:rPr lang="en-US" sz="3200" dirty="0"/>
              <a:t> do </a:t>
            </a:r>
            <a:r>
              <a:rPr lang="en-US" sz="3200" dirty="0" err="1"/>
              <a:t>sexo</a:t>
            </a:r>
            <a:r>
              <a:rPr lang="en-US" sz="3200" dirty="0"/>
              <a:t> </a:t>
            </a:r>
            <a:r>
              <a:rPr lang="en-US" sz="3200" dirty="0" err="1"/>
              <a:t>masculino</a:t>
            </a:r>
            <a:r>
              <a:rPr lang="en-US" sz="3200" dirty="0"/>
              <a:t> e 10 (45,5%) </a:t>
            </a:r>
            <a:r>
              <a:rPr lang="en-US" sz="3200" dirty="0" err="1"/>
              <a:t>eram</a:t>
            </a:r>
            <a:r>
              <a:rPr lang="en-US" sz="3200" dirty="0"/>
              <a:t> do </a:t>
            </a:r>
            <a:r>
              <a:rPr lang="en-US" sz="3200" dirty="0" err="1"/>
              <a:t>sexo</a:t>
            </a:r>
            <a:r>
              <a:rPr lang="en-US" sz="3200" dirty="0"/>
              <a:t> </a:t>
            </a:r>
            <a:r>
              <a:rPr lang="en-US" sz="3200" dirty="0" err="1"/>
              <a:t>feminino</a:t>
            </a:r>
            <a:r>
              <a:rPr lang="en-US" sz="3200" dirty="0"/>
              <a:t>. A </a:t>
            </a:r>
            <a:r>
              <a:rPr lang="en-US" sz="3200" dirty="0" err="1"/>
              <a:t>média</a:t>
            </a:r>
            <a:r>
              <a:rPr lang="en-US" sz="3200" dirty="0"/>
              <a:t> de </a:t>
            </a:r>
            <a:r>
              <a:rPr lang="en-US" sz="3200" dirty="0" err="1"/>
              <a:t>idade</a:t>
            </a:r>
            <a:r>
              <a:rPr lang="en-US" sz="3200" dirty="0"/>
              <a:t> de ambos </a:t>
            </a:r>
            <a:r>
              <a:rPr lang="en-US" sz="3200" dirty="0" err="1"/>
              <a:t>os</a:t>
            </a:r>
            <a:r>
              <a:rPr lang="en-US" sz="3200" dirty="0"/>
              <a:t> </a:t>
            </a:r>
            <a:r>
              <a:rPr lang="en-US" sz="3200" dirty="0" err="1"/>
              <a:t>sexos</a:t>
            </a:r>
            <a:r>
              <a:rPr lang="en-US" sz="3200" dirty="0"/>
              <a:t> </a:t>
            </a:r>
            <a:r>
              <a:rPr lang="en-US" sz="3200" dirty="0" err="1"/>
              <a:t>foi</a:t>
            </a:r>
            <a:r>
              <a:rPr lang="en-US" sz="3200" dirty="0"/>
              <a:t> de 68,7 </a:t>
            </a:r>
            <a:r>
              <a:rPr lang="en-US" sz="3200" dirty="0" err="1"/>
              <a:t>anos</a:t>
            </a:r>
            <a:r>
              <a:rPr lang="en-US" sz="3200" dirty="0"/>
              <a:t> e a </a:t>
            </a:r>
            <a:r>
              <a:rPr lang="en-US" sz="3200" dirty="0" err="1"/>
              <a:t>média</a:t>
            </a:r>
            <a:r>
              <a:rPr lang="en-US" sz="3200" dirty="0"/>
              <a:t> do </a:t>
            </a:r>
            <a:r>
              <a:rPr lang="en-US" sz="3200" dirty="0" err="1"/>
              <a:t>índice</a:t>
            </a:r>
            <a:r>
              <a:rPr lang="en-US" sz="3200" dirty="0"/>
              <a:t> de </a:t>
            </a:r>
            <a:r>
              <a:rPr lang="en-US" sz="3200" dirty="0" err="1"/>
              <a:t>massa</a:t>
            </a:r>
            <a:r>
              <a:rPr lang="en-US" sz="3200" dirty="0"/>
              <a:t> corporal </a:t>
            </a:r>
            <a:r>
              <a:rPr lang="en-US" sz="3200" dirty="0" err="1"/>
              <a:t>foi</a:t>
            </a:r>
            <a:r>
              <a:rPr lang="en-US" sz="3200" dirty="0"/>
              <a:t> de 30. A </a:t>
            </a:r>
            <a:r>
              <a:rPr lang="en-US" sz="3200" dirty="0" err="1"/>
              <a:t>média</a:t>
            </a:r>
            <a:r>
              <a:rPr lang="en-US" sz="3200" dirty="0"/>
              <a:t> do </a:t>
            </a:r>
            <a:r>
              <a:rPr lang="en-US" sz="3200" dirty="0" err="1"/>
              <a:t>pico</a:t>
            </a:r>
            <a:r>
              <a:rPr lang="en-US" sz="3200" dirty="0"/>
              <a:t> de VO2 </a:t>
            </a:r>
            <a:r>
              <a:rPr lang="en-US" sz="3200" dirty="0" err="1"/>
              <a:t>nos</a:t>
            </a:r>
            <a:r>
              <a:rPr lang="en-US" sz="3200" dirty="0"/>
              <a:t> testes </a:t>
            </a:r>
            <a:r>
              <a:rPr lang="en-US" sz="3200" dirty="0" err="1"/>
              <a:t>cardiopulmonares</a:t>
            </a:r>
            <a:r>
              <a:rPr lang="en-US" sz="3200" dirty="0"/>
              <a:t> </a:t>
            </a:r>
            <a:r>
              <a:rPr lang="en-US" sz="3200" dirty="0" err="1"/>
              <a:t>encontrada</a:t>
            </a:r>
            <a:r>
              <a:rPr lang="en-US" sz="3200" dirty="0"/>
              <a:t> </a:t>
            </a:r>
            <a:r>
              <a:rPr lang="en-US" sz="3200" dirty="0" err="1"/>
              <a:t>foi</a:t>
            </a:r>
            <a:r>
              <a:rPr lang="en-US" sz="3200" dirty="0"/>
              <a:t> de 15,15. </a:t>
            </a:r>
            <a:r>
              <a:rPr lang="en-US" sz="3200" dirty="0" err="1"/>
              <a:t>Já</a:t>
            </a:r>
            <a:r>
              <a:rPr lang="en-US" sz="3200" dirty="0"/>
              <a:t> a </a:t>
            </a:r>
            <a:r>
              <a:rPr lang="en-US" sz="3200" dirty="0" err="1"/>
              <a:t>média</a:t>
            </a:r>
            <a:r>
              <a:rPr lang="en-US" sz="3200" dirty="0"/>
              <a:t> do </a:t>
            </a:r>
            <a:r>
              <a:rPr lang="en-US" sz="3200" dirty="0" err="1"/>
              <a:t>pulso</a:t>
            </a:r>
            <a:r>
              <a:rPr lang="en-US" sz="3200" dirty="0"/>
              <a:t> de </a:t>
            </a:r>
            <a:r>
              <a:rPr lang="en-US" sz="3200" dirty="0" err="1"/>
              <a:t>oxigênio</a:t>
            </a:r>
            <a:r>
              <a:rPr lang="en-US" sz="3200" dirty="0"/>
              <a:t> era 12,24. As </a:t>
            </a:r>
            <a:r>
              <a:rPr lang="en-US" sz="3200" dirty="0" err="1"/>
              <a:t>variáveis</a:t>
            </a:r>
            <a:r>
              <a:rPr lang="en-US" sz="3200" dirty="0"/>
              <a:t> </a:t>
            </a:r>
            <a:r>
              <a:rPr lang="en-US" sz="3200" dirty="0" err="1"/>
              <a:t>analisadas</a:t>
            </a:r>
            <a:r>
              <a:rPr lang="en-US" sz="3200" dirty="0"/>
              <a:t> </a:t>
            </a:r>
            <a:r>
              <a:rPr lang="en-US" sz="3200" dirty="0" err="1"/>
              <a:t>em</a:t>
            </a:r>
            <a:r>
              <a:rPr lang="en-US" sz="3200" dirty="0"/>
              <a:t> </a:t>
            </a:r>
            <a:r>
              <a:rPr lang="en-US" sz="3200" dirty="0" err="1"/>
              <a:t>relação</a:t>
            </a:r>
            <a:r>
              <a:rPr lang="en-US" sz="3200" dirty="0"/>
              <a:t> </a:t>
            </a:r>
            <a:r>
              <a:rPr lang="en-US" sz="3200" dirty="0" err="1"/>
              <a:t>às</a:t>
            </a:r>
            <a:r>
              <a:rPr lang="en-US" sz="3200" dirty="0"/>
              <a:t> </a:t>
            </a:r>
            <a:r>
              <a:rPr lang="en-US" sz="3200" dirty="0" err="1"/>
              <a:t>médias</a:t>
            </a:r>
            <a:r>
              <a:rPr lang="en-US" sz="3200" dirty="0"/>
              <a:t> para </a:t>
            </a:r>
            <a:r>
              <a:rPr lang="en-US" sz="3200" dirty="0" err="1"/>
              <a:t>alcançar</a:t>
            </a:r>
            <a:r>
              <a:rPr lang="en-US" sz="3200" dirty="0"/>
              <a:t> </a:t>
            </a:r>
            <a:r>
              <a:rPr lang="en-US" sz="3200" dirty="0" err="1"/>
              <a:t>os</a:t>
            </a:r>
            <a:r>
              <a:rPr lang="en-US" sz="3200" dirty="0"/>
              <a:t>  </a:t>
            </a:r>
            <a:r>
              <a:rPr lang="en-US" sz="3200" dirty="0" err="1"/>
              <a:t>limiares</a:t>
            </a:r>
            <a:r>
              <a:rPr lang="en-US" sz="3200" dirty="0"/>
              <a:t> de </a:t>
            </a:r>
            <a:r>
              <a:rPr lang="en-US" sz="3200" dirty="0" err="1"/>
              <a:t>treino</a:t>
            </a:r>
            <a:r>
              <a:rPr lang="en-US" sz="3200" dirty="0"/>
              <a:t> </a:t>
            </a:r>
            <a:r>
              <a:rPr lang="en-US" sz="3200" dirty="0" err="1"/>
              <a:t>estão</a:t>
            </a:r>
            <a:r>
              <a:rPr lang="en-US" sz="3200" dirty="0"/>
              <a:t> </a:t>
            </a:r>
            <a:r>
              <a:rPr lang="en-US" sz="3200" dirty="0" err="1"/>
              <a:t>apresentadas</a:t>
            </a:r>
            <a:r>
              <a:rPr lang="en-US" sz="3200" dirty="0"/>
              <a:t> </a:t>
            </a:r>
            <a:r>
              <a:rPr lang="en-US" sz="3200" dirty="0" err="1"/>
              <a:t>na</a:t>
            </a:r>
            <a:r>
              <a:rPr lang="en-US" sz="3200" dirty="0"/>
              <a:t> </a:t>
            </a:r>
            <a:r>
              <a:rPr lang="en-US" sz="3200" dirty="0" err="1"/>
              <a:t>tabela</a:t>
            </a:r>
            <a:r>
              <a:rPr lang="en-US" sz="3200" dirty="0"/>
              <a:t> a </a:t>
            </a:r>
            <a:r>
              <a:rPr lang="en-US" sz="3200" dirty="0" err="1"/>
              <a:t>seguir</a:t>
            </a:r>
            <a:r>
              <a:rPr lang="en-US" sz="3200" dirty="0"/>
              <a:t>. </a:t>
            </a:r>
            <a:r>
              <a:rPr lang="pt-BR" altLang="en-US" sz="3200" dirty="0"/>
              <a:t>É importante salientar que, entre os </a:t>
            </a:r>
            <a:r>
              <a:rPr lang="en-US" sz="3200" dirty="0" err="1">
                <a:sym typeface="+mn-ea"/>
              </a:rPr>
              <a:t>pacientes</a:t>
            </a:r>
            <a:r>
              <a:rPr lang="en-US" sz="3200" dirty="0">
                <a:sym typeface="+mn-ea"/>
              </a:rPr>
              <a:t>, </a:t>
            </a:r>
            <a:r>
              <a:rPr lang="en-US" sz="3200" dirty="0"/>
              <a:t>04 </a:t>
            </a:r>
            <a:r>
              <a:rPr lang="pt-BR" altLang="en-US" sz="3200" dirty="0"/>
              <a:t>(</a:t>
            </a:r>
            <a:r>
              <a:rPr lang="en-US" sz="3200" dirty="0"/>
              <a:t>18,8%) </a:t>
            </a:r>
            <a:r>
              <a:rPr lang="en-US" sz="3200" dirty="0" err="1"/>
              <a:t>tiveram</a:t>
            </a:r>
            <a:r>
              <a:rPr lang="en-US" sz="3200" dirty="0"/>
              <a:t> L1 </a:t>
            </a:r>
            <a:r>
              <a:rPr lang="en-US" sz="3200" dirty="0" err="1"/>
              <a:t>não</a:t>
            </a:r>
            <a:r>
              <a:rPr lang="en-US" sz="3200" dirty="0"/>
              <a:t> </a:t>
            </a:r>
            <a:r>
              <a:rPr lang="en-US" sz="3200" dirty="0" err="1"/>
              <a:t>determinado</a:t>
            </a:r>
            <a:r>
              <a:rPr lang="en-US" sz="3200" dirty="0"/>
              <a:t> e 06 (27,2%) </a:t>
            </a:r>
            <a:r>
              <a:rPr lang="en-US" sz="3200" dirty="0" err="1"/>
              <a:t>tiveram</a:t>
            </a:r>
            <a:r>
              <a:rPr lang="en-US" sz="3200" dirty="0"/>
              <a:t> L2 </a:t>
            </a:r>
            <a:r>
              <a:rPr lang="en-US" sz="3200" dirty="0" err="1"/>
              <a:t>não</a:t>
            </a:r>
            <a:r>
              <a:rPr lang="en-US" sz="3200" dirty="0"/>
              <a:t> </a:t>
            </a:r>
            <a:r>
              <a:rPr lang="en-US" sz="3200" dirty="0" err="1"/>
              <a:t>determinado</a:t>
            </a:r>
            <a:r>
              <a:rPr lang="en-US" sz="3200" dirty="0"/>
              <a:t>.</a:t>
            </a:r>
            <a:endParaRPr sz="3200" b="1" dirty="0"/>
          </a:p>
        </p:txBody>
      </p:sp>
      <p:sp>
        <p:nvSpPr>
          <p:cNvPr id="68" name="Google Shape;68;p14"/>
          <p:cNvSpPr/>
          <p:nvPr/>
        </p:nvSpPr>
        <p:spPr>
          <a:xfrm>
            <a:off x="445163" y="6238717"/>
            <a:ext cx="21132671" cy="1378149"/>
          </a:xfrm>
          <a:prstGeom prst="rect">
            <a:avLst/>
          </a:prstGeom>
          <a:noFill/>
          <a:ln>
            <a:noFill/>
          </a:ln>
        </p:spPr>
        <p:txBody>
          <a:bodyPr spcFirstLastPara="1" wrap="square" lIns="347025" tIns="173875" rIns="347025" bIns="173875" anchor="t" anchorCtr="0">
            <a:noAutofit/>
          </a:bodyPr>
          <a:lstStyle/>
          <a:p>
            <a:pPr marL="0" marR="0" lvl="0" indent="0" algn="ctr" rtl="0">
              <a:lnSpc>
                <a:spcPct val="100000"/>
              </a:lnSpc>
              <a:spcBef>
                <a:spcPts val="0"/>
              </a:spcBef>
              <a:spcAft>
                <a:spcPts val="0"/>
              </a:spcAft>
              <a:buNone/>
            </a:pPr>
            <a:r>
              <a:rPr lang="en-US" sz="3000" b="1" i="0" u="none" strike="noStrike" cap="none">
                <a:solidFill>
                  <a:srgbClr val="000000"/>
                </a:solidFill>
                <a:latin typeface="Arial" panose="020B0604020202020204"/>
                <a:ea typeface="Arial" panose="020B0604020202020204"/>
                <a:cs typeface="Arial" panose="020B0604020202020204"/>
                <a:sym typeface="Arial" panose="020B0604020202020204"/>
              </a:rPr>
              <a:t>TREINAMENTO DOS PACIENTES COM FIBRILAÇÃO ATRIAL EM UM SERVIÇO UNIVERSITÁRIO DE REABILITAÇÂO CARDIOVASCULAR NO RIO GRANDE DO SUL: DESAFIO </a:t>
            </a:r>
            <a:endParaRPr sz="4800" b="0" i="0" u="none" strike="noStrike" cap="none">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None/>
            </a:pPr>
            <a:r>
              <a:rPr lang="en-US" sz="3000" b="1" i="0" u="none" strike="noStrike" cap="none">
                <a:solidFill>
                  <a:srgbClr val="000000"/>
                </a:solidFill>
                <a:latin typeface="Arial" panose="020B0604020202020204"/>
                <a:ea typeface="Arial" panose="020B0604020202020204"/>
                <a:cs typeface="Arial" panose="020B0604020202020204"/>
                <a:sym typeface="Arial" panose="020B0604020202020204"/>
              </a:rPr>
              <a:t>ACFAPRCV</a:t>
            </a:r>
          </a:p>
          <a:p>
            <a:pPr marL="0" marR="0" lvl="0" indent="0" algn="ctr" rtl="0">
              <a:lnSpc>
                <a:spcPct val="100000"/>
              </a:lnSpc>
              <a:spcBef>
                <a:spcPts val="0"/>
              </a:spcBef>
              <a:spcAft>
                <a:spcPts val="0"/>
              </a:spcAft>
              <a:buNone/>
            </a:pPr>
            <a:r>
              <a:rPr lang="en-US" sz="2400" b="0" i="0" u="none" strike="noStrike" cap="none">
                <a:solidFill>
                  <a:srgbClr val="000000"/>
                </a:solidFill>
                <a:latin typeface="Arial" panose="020B0604020202020204"/>
                <a:ea typeface="Arial" panose="020B0604020202020204"/>
                <a:cs typeface="Arial" panose="020B0604020202020204"/>
                <a:sym typeface="Arial" panose="020B0604020202020204"/>
              </a:rPr>
              <a:t>Autores: Thaís Hunoff Ribeiro, Allan Cassio Baroni, Carolina Dalla Santa Dal Moro, Eduardo Pflug Comparsi, Laura Lopes, Maria Theodora Sirtoli Marcondes, Pietro Maschio Lorenzi, Samantha Lia Ziotti Bohn Gonçalves Soares, Olga Sergueevna Tairova.  </a:t>
            </a:r>
          </a:p>
          <a:p>
            <a:pPr marL="0" marR="0" lvl="0" indent="0" algn="ctr" rtl="0">
              <a:lnSpc>
                <a:spcPct val="100000"/>
              </a:lnSpc>
              <a:spcBef>
                <a:spcPts val="0"/>
              </a:spcBef>
              <a:spcAft>
                <a:spcPts val="0"/>
              </a:spcAft>
              <a:buNone/>
            </a:pPr>
            <a:endParaRPr sz="3200" b="0" i="0" u="none" strike="noStrike" cap="none">
              <a:latin typeface="Arial" panose="020B0604020202020204"/>
              <a:ea typeface="Arial" panose="020B0604020202020204"/>
              <a:cs typeface="Arial" panose="020B0604020202020204"/>
              <a:sym typeface="Arial" panose="020B0604020202020204"/>
            </a:endParaRPr>
          </a:p>
        </p:txBody>
      </p:sp>
      <p:sp>
        <p:nvSpPr>
          <p:cNvPr id="69" name="Google Shape;69;p14"/>
          <p:cNvSpPr/>
          <p:nvPr/>
        </p:nvSpPr>
        <p:spPr>
          <a:xfrm>
            <a:off x="326160" y="8629559"/>
            <a:ext cx="10368000" cy="7352367"/>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347025" tIns="173875" rIns="347025" bIns="173875" anchor="t" anchorCtr="0">
            <a:noAutofit/>
          </a:bodyPr>
          <a:lstStyle/>
          <a:p>
            <a:pPr marL="0" marR="0" lvl="0" indent="0" algn="ctr" rtl="0">
              <a:lnSpc>
                <a:spcPct val="100000"/>
              </a:lnSpc>
              <a:spcBef>
                <a:spcPts val="0"/>
              </a:spcBef>
              <a:spcAft>
                <a:spcPts val="0"/>
              </a:spcAft>
              <a:buNone/>
            </a:pPr>
            <a:r>
              <a:rPr lang="en-US" sz="3200" b="1" i="0" u="none" strike="noStrike" cap="none">
                <a:solidFill>
                  <a:srgbClr val="000000"/>
                </a:solidFill>
                <a:latin typeface="Arial" panose="020B0604020202020204"/>
                <a:ea typeface="Arial" panose="020B0604020202020204"/>
                <a:cs typeface="Arial" panose="020B0604020202020204"/>
                <a:sym typeface="Arial" panose="020B0604020202020204"/>
              </a:rPr>
              <a:t>INTRODUÇÃO / OBJETIVO</a:t>
            </a:r>
            <a:endParaRPr sz="3200" b="0" i="0" u="none" strike="noStrike" cap="none">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None/>
            </a:pPr>
            <a:endParaRPr lang="en-US" sz="3200" b="0"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None/>
            </a:pPr>
            <a:r>
              <a:rPr 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Pacientes com Fibrilação Atrial (FA) geralmente </a:t>
            </a:r>
            <a:r>
              <a:rPr lang="pt-BR" alt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queixam-se </a:t>
            </a:r>
            <a:r>
              <a:rPr 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de fadiga e redução de tolerância aos </a:t>
            </a:r>
            <a:r>
              <a:rPr lang="pt-BR" alt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exercícios </a:t>
            </a:r>
            <a:r>
              <a:rPr 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físicos. Ao mesmo tempo, é sugerido que o treinamento físico aeróbico para esses pacientes é </a:t>
            </a:r>
            <a:r>
              <a:rPr lang="pt-BR" alt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benéfico</a:t>
            </a:r>
            <a:r>
              <a:rPr 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 e melhora a qualidade de vida. Sendo assim, a pesquisa tem como objetivo demonstrar a </a:t>
            </a:r>
            <a:r>
              <a:rPr lang="pt-BR" alt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capacidade </a:t>
            </a:r>
            <a:r>
              <a:rPr 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de treinamento dos pacientes com FA em um serviço universitário de reabilitação </a:t>
            </a:r>
            <a:r>
              <a:rPr lang="pt-BR" alt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cardiovascular </a:t>
            </a:r>
            <a:r>
              <a:rPr lang="en-US" sz="3200" b="0" i="0" u="none" strike="noStrike" cap="none">
                <a:solidFill>
                  <a:srgbClr val="000000"/>
                </a:solidFill>
                <a:latin typeface="Arial" panose="020B0604020202020204"/>
                <a:ea typeface="Arial" panose="020B0604020202020204"/>
                <a:cs typeface="Arial" panose="020B0604020202020204"/>
                <a:sym typeface="Arial" panose="020B0604020202020204"/>
              </a:rPr>
              <a:t>no Rio Grande do Sul. </a:t>
            </a:r>
          </a:p>
        </p:txBody>
      </p:sp>
      <p:sp>
        <p:nvSpPr>
          <p:cNvPr id="70" name="Google Shape;70;p14"/>
          <p:cNvSpPr/>
          <p:nvPr/>
        </p:nvSpPr>
        <p:spPr>
          <a:xfrm>
            <a:off x="326160" y="16217900"/>
            <a:ext cx="10368000" cy="7320526"/>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347025" tIns="173875" rIns="347025" bIns="173875" anchor="t" anchorCtr="0">
            <a:noAutofit/>
          </a:bodyPr>
          <a:lstStyle/>
          <a:p>
            <a:pPr marL="0" marR="0" lvl="0" indent="0" algn="ctr" rtl="0">
              <a:lnSpc>
                <a:spcPct val="100000"/>
              </a:lnSpc>
              <a:spcBef>
                <a:spcPts val="0"/>
              </a:spcBef>
              <a:spcAft>
                <a:spcPts val="0"/>
              </a:spcAft>
              <a:buNone/>
            </a:pPr>
            <a:r>
              <a:rPr lang="en-US" sz="3200" b="1" i="0" u="none" strike="noStrike" cap="none" dirty="0">
                <a:solidFill>
                  <a:srgbClr val="000000"/>
                </a:solidFill>
                <a:latin typeface="Arial" panose="020B0604020202020204"/>
                <a:ea typeface="Arial" panose="020B0604020202020204"/>
                <a:cs typeface="Arial" panose="020B0604020202020204"/>
                <a:sym typeface="Arial" panose="020B0604020202020204"/>
              </a:rPr>
              <a:t>EXPERIMENTAL</a:t>
            </a:r>
            <a:endParaRPr sz="3200" b="0" i="0" u="none" strike="noStrike" cap="none" dirty="0">
              <a:latin typeface="Arial" panose="020B0604020202020204"/>
              <a:ea typeface="Arial" panose="020B0604020202020204"/>
              <a:cs typeface="Arial" panose="020B0604020202020204"/>
              <a:sym typeface="Arial" panose="020B0604020202020204"/>
            </a:endParaRPr>
          </a:p>
          <a:p>
            <a:pPr marL="0" marR="0" lvl="0" indent="0" algn="ctr" rtl="0">
              <a:lnSpc>
                <a:spcPct val="100000"/>
              </a:lnSpc>
              <a:spcBef>
                <a:spcPts val="0"/>
              </a:spcBef>
              <a:spcAft>
                <a:spcPts val="0"/>
              </a:spcAft>
              <a:buNone/>
            </a:pPr>
            <a:endParaRPr sz="3200" b="0" i="0" u="none" strike="noStrike" cap="none" dirty="0">
              <a:latin typeface="Arial" panose="020B0604020202020204"/>
              <a:ea typeface="Arial" panose="020B0604020202020204"/>
              <a:cs typeface="Arial" panose="020B0604020202020204"/>
              <a:sym typeface="Arial" panose="020B0604020202020204"/>
            </a:endParaRPr>
          </a:p>
          <a:p>
            <a:pPr marL="0" marR="0" lvl="0" indent="0" algn="just" rtl="0">
              <a:lnSpc>
                <a:spcPct val="100000"/>
              </a:lnSpc>
              <a:spcBef>
                <a:spcPts val="0"/>
              </a:spcBef>
              <a:spcAft>
                <a:spcPts val="0"/>
              </a:spcAft>
              <a:buNone/>
            </a:pPr>
            <a:r>
              <a:rPr lang="pt-BR" alt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Trata-se</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de um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estudo</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retrospectivo</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realizado</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em</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um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serviço</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de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Reabilitação</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Cardiovascular do Instituto de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Medicina</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do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Esporte</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em</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uma</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pt-BR" alt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u</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niversidade</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do Rio Grande do Sul.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Os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dados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foram</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coletados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partir</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da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análise</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de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prontuários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e testes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cardiopulmonares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dos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pacientes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identificados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com FA que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foram</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selecionados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para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treinar</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no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serviço</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Logo, 22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pacientes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com FA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foram</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incluídos</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no </a:t>
            </a:r>
            <a:r>
              <a:rPr lang="en-US" sz="3200" b="0" i="0" u="none" strike="noStrike" cap="none" dirty="0" err="1">
                <a:solidFill>
                  <a:srgbClr val="000000"/>
                </a:solidFill>
                <a:latin typeface="Arial" panose="020B0604020202020204"/>
                <a:ea typeface="Arial" panose="020B0604020202020204"/>
                <a:cs typeface="Arial" panose="020B0604020202020204"/>
                <a:sym typeface="Arial" panose="020B0604020202020204"/>
              </a:rPr>
              <a:t>estudo</a:t>
            </a:r>
            <a:r>
              <a:rPr lang="en-US" sz="3200" b="0"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endParaRPr sz="2800" b="0" i="0" u="none" strike="noStrike" cap="none" dirty="0">
              <a:latin typeface="Arial" panose="020B0604020202020204"/>
              <a:ea typeface="Arial" panose="020B0604020202020204"/>
              <a:cs typeface="Arial" panose="020B0604020202020204"/>
              <a:sym typeface="Arial" panose="020B0604020202020204"/>
            </a:endParaRPr>
          </a:p>
        </p:txBody>
      </p:sp>
      <p:sp>
        <p:nvSpPr>
          <p:cNvPr id="71" name="Google Shape;71;p14"/>
          <p:cNvSpPr/>
          <p:nvPr/>
        </p:nvSpPr>
        <p:spPr>
          <a:xfrm>
            <a:off x="10862280" y="22211070"/>
            <a:ext cx="10368000" cy="4306529"/>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347025" tIns="173875" rIns="347025" bIns="173875" anchor="t" anchorCtr="0">
            <a:noAutofit/>
          </a:bodyPr>
          <a:lstStyle/>
          <a:p>
            <a:pPr algn="ctr"/>
            <a:r>
              <a:rPr lang="en-US" sz="3200" b="1" dirty="0"/>
              <a:t>CONCLUSÕES</a:t>
            </a:r>
          </a:p>
          <a:p>
            <a:pPr algn="ctr"/>
            <a:endParaRPr lang="en-US" sz="3200" b="1" dirty="0"/>
          </a:p>
          <a:p>
            <a:pPr algn="just"/>
            <a:r>
              <a:rPr lang="en-US" sz="3200" dirty="0"/>
              <a:t>Dessa forma, o </a:t>
            </a:r>
            <a:r>
              <a:rPr lang="en-US" sz="3200" dirty="0" err="1"/>
              <a:t>treinamento</a:t>
            </a:r>
            <a:r>
              <a:rPr lang="en-US" sz="3200" dirty="0"/>
              <a:t> </a:t>
            </a:r>
            <a:r>
              <a:rPr lang="en-US" sz="3200" dirty="0" err="1"/>
              <a:t>físico</a:t>
            </a:r>
            <a:r>
              <a:rPr lang="en-US" sz="3200" dirty="0"/>
              <a:t> é um </a:t>
            </a:r>
            <a:r>
              <a:rPr lang="en-US" sz="3200" dirty="0" err="1"/>
              <a:t>desafio</a:t>
            </a:r>
            <a:r>
              <a:rPr lang="en-US" sz="3200" dirty="0"/>
              <a:t> para </a:t>
            </a:r>
            <a:r>
              <a:rPr lang="en-US" sz="3200" dirty="0" err="1"/>
              <a:t>pacientes</a:t>
            </a:r>
            <a:r>
              <a:rPr lang="en-US" sz="3200" dirty="0"/>
              <a:t> com FA, </a:t>
            </a:r>
            <a:r>
              <a:rPr lang="en-US" sz="3200" dirty="0" err="1"/>
              <a:t>devido</a:t>
            </a:r>
            <a:r>
              <a:rPr lang="en-US" sz="3200" dirty="0"/>
              <a:t> à </a:t>
            </a:r>
            <a:r>
              <a:rPr lang="en-US" sz="3200" dirty="0" err="1"/>
              <a:t>capacidade</a:t>
            </a:r>
            <a:r>
              <a:rPr lang="en-US" sz="3200" dirty="0"/>
              <a:t> </a:t>
            </a:r>
            <a:r>
              <a:rPr lang="en-US" sz="3200" dirty="0" err="1"/>
              <a:t>funcional</a:t>
            </a:r>
            <a:r>
              <a:rPr lang="en-US" sz="3200" dirty="0"/>
              <a:t> </a:t>
            </a:r>
            <a:r>
              <a:rPr lang="en-US" sz="3200" dirty="0" err="1"/>
              <a:t>limitada</a:t>
            </a:r>
            <a:r>
              <a:rPr lang="en-US" sz="3200" dirty="0"/>
              <a:t>. </a:t>
            </a:r>
            <a:r>
              <a:rPr lang="en-US" sz="3200" dirty="0" err="1"/>
              <a:t>Ainda</a:t>
            </a:r>
            <a:r>
              <a:rPr lang="en-US" sz="3200" dirty="0"/>
              <a:t> </a:t>
            </a:r>
            <a:r>
              <a:rPr lang="en-US" sz="3200" dirty="0" err="1"/>
              <a:t>assim</a:t>
            </a:r>
            <a:r>
              <a:rPr lang="en-US" sz="3200" dirty="0"/>
              <a:t>, </a:t>
            </a:r>
            <a:r>
              <a:rPr lang="en-US" sz="3200" dirty="0" err="1"/>
              <a:t>eles</a:t>
            </a:r>
            <a:r>
              <a:rPr lang="en-US" sz="3200" dirty="0"/>
              <a:t> </a:t>
            </a:r>
            <a:r>
              <a:rPr lang="en-US" sz="3200" dirty="0" err="1"/>
              <a:t>demonstraram</a:t>
            </a:r>
            <a:r>
              <a:rPr lang="en-US" sz="3200" dirty="0"/>
              <a:t> </a:t>
            </a:r>
            <a:r>
              <a:rPr lang="en-US" sz="3200" dirty="0" err="1"/>
              <a:t>aptidão</a:t>
            </a:r>
            <a:r>
              <a:rPr lang="en-US" sz="3200" dirty="0"/>
              <a:t> para </a:t>
            </a:r>
            <a:r>
              <a:rPr lang="en-US" sz="3200" dirty="0" err="1"/>
              <a:t>os</a:t>
            </a:r>
            <a:r>
              <a:rPr lang="en-US" sz="3200" dirty="0"/>
              <a:t> </a:t>
            </a:r>
            <a:r>
              <a:rPr lang="en-US" sz="3200" dirty="0" err="1"/>
              <a:t>treinos</a:t>
            </a:r>
            <a:r>
              <a:rPr lang="en-US" sz="3200" dirty="0"/>
              <a:t> e </a:t>
            </a:r>
            <a:r>
              <a:rPr lang="en-US" sz="3200" dirty="0" err="1"/>
              <a:t>participaram</a:t>
            </a:r>
            <a:r>
              <a:rPr lang="en-US" sz="3200" dirty="0"/>
              <a:t> </a:t>
            </a:r>
            <a:r>
              <a:rPr lang="en-US" sz="3200" dirty="0" err="1"/>
              <a:t>ativamente</a:t>
            </a:r>
            <a:r>
              <a:rPr lang="en-US" sz="3200" dirty="0"/>
              <a:t> do </a:t>
            </a:r>
            <a:r>
              <a:rPr lang="en-US" sz="3200" dirty="0" err="1"/>
              <a:t>serviço</a:t>
            </a:r>
            <a:r>
              <a:rPr lang="en-US" sz="3200" dirty="0"/>
              <a:t> de </a:t>
            </a:r>
            <a:r>
              <a:rPr lang="en-US" sz="3200" dirty="0" err="1"/>
              <a:t>reabilitação</a:t>
            </a:r>
            <a:r>
              <a:rPr lang="en-US" sz="3200" dirty="0"/>
              <a:t> cardiovascular. </a:t>
            </a:r>
          </a:p>
        </p:txBody>
      </p:sp>
      <p:sp>
        <p:nvSpPr>
          <p:cNvPr id="72" name="Google Shape;72;p14"/>
          <p:cNvSpPr/>
          <p:nvPr/>
        </p:nvSpPr>
        <p:spPr>
          <a:xfrm>
            <a:off x="10862280" y="26783071"/>
            <a:ext cx="10368000" cy="5218050"/>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347025" tIns="173875" rIns="347025" bIns="173875" anchor="t" anchorCtr="0">
            <a:noAutofit/>
          </a:bodyPr>
          <a:lstStyle/>
          <a:p>
            <a:pPr algn="ctr"/>
            <a:r>
              <a:rPr lang="en-US" sz="3200" b="1" dirty="0"/>
              <a:t>REFERÊNCIAS BIBLIOGRÁFICAS</a:t>
            </a:r>
          </a:p>
          <a:p>
            <a:pPr algn="ctr"/>
            <a:endParaRPr sz="3200" b="1" dirty="0"/>
          </a:p>
          <a:p>
            <a:pPr algn="just"/>
            <a:r>
              <a:rPr lang="pt-BR" sz="3200" dirty="0"/>
              <a:t>DM, </a:t>
            </a:r>
            <a:r>
              <a:rPr lang="pt-BR" sz="3200" dirty="0" err="1"/>
              <a:t>Systrom</a:t>
            </a:r>
            <a:r>
              <a:rPr lang="pt-BR" sz="3200" dirty="0"/>
              <a:t>, GD, Lewis. </a:t>
            </a:r>
            <a:r>
              <a:rPr lang="pt-BR" sz="3200" dirty="0" err="1"/>
              <a:t>Exercise</a:t>
            </a:r>
            <a:r>
              <a:rPr lang="pt-BR" sz="3200" dirty="0"/>
              <a:t> </a:t>
            </a:r>
            <a:r>
              <a:rPr lang="pt-BR" sz="3200" dirty="0" err="1"/>
              <a:t>Physiology</a:t>
            </a:r>
            <a:r>
              <a:rPr lang="pt-BR" sz="3200" dirty="0"/>
              <a:t>. Post TW, ed. </a:t>
            </a:r>
            <a:r>
              <a:rPr lang="pt-BR" sz="3200" dirty="0" err="1"/>
              <a:t>UpToDate</a:t>
            </a:r>
            <a:r>
              <a:rPr lang="pt-BR" sz="3200" dirty="0"/>
              <a:t>. </a:t>
            </a:r>
            <a:r>
              <a:rPr lang="pt-BR" sz="3200" dirty="0" err="1"/>
              <a:t>Waltham</a:t>
            </a:r>
            <a:r>
              <a:rPr lang="pt-BR" sz="3200" dirty="0"/>
              <a:t>, MA: </a:t>
            </a:r>
            <a:r>
              <a:rPr lang="pt-BR" sz="3200" dirty="0" err="1"/>
              <a:t>UpToDate</a:t>
            </a:r>
            <a:r>
              <a:rPr lang="pt-BR" sz="3200" dirty="0"/>
              <a:t> Inc. https://www.uptodate.com.</a:t>
            </a:r>
          </a:p>
          <a:p>
            <a:pPr algn="just"/>
            <a:r>
              <a:rPr lang="pt-BR" sz="3200" dirty="0" err="1"/>
              <a:t>Herdy</a:t>
            </a:r>
            <a:r>
              <a:rPr lang="pt-BR" sz="3200" dirty="0"/>
              <a:t>, AH et al. South American </a:t>
            </a:r>
            <a:r>
              <a:rPr lang="pt-BR" sz="3200" dirty="0" err="1"/>
              <a:t>Guidelines</a:t>
            </a:r>
            <a:r>
              <a:rPr lang="pt-BR" sz="3200" dirty="0"/>
              <a:t> for Cardiovascular </a:t>
            </a:r>
            <a:r>
              <a:rPr lang="pt-BR" sz="3200" dirty="0" err="1"/>
              <a:t>Disease</a:t>
            </a:r>
            <a:r>
              <a:rPr lang="pt-BR" sz="3200" dirty="0"/>
              <a:t> </a:t>
            </a:r>
            <a:r>
              <a:rPr lang="pt-BR" sz="3200" dirty="0" err="1"/>
              <a:t>Prevention</a:t>
            </a:r>
            <a:r>
              <a:rPr lang="pt-BR" sz="3200" dirty="0"/>
              <a:t> </a:t>
            </a:r>
            <a:r>
              <a:rPr lang="pt-BR" sz="3200" dirty="0" err="1"/>
              <a:t>and</a:t>
            </a:r>
            <a:r>
              <a:rPr lang="pt-BR" sz="3200" dirty="0"/>
              <a:t> </a:t>
            </a:r>
            <a:r>
              <a:rPr lang="pt-BR" sz="3200" dirty="0" err="1"/>
              <a:t>Rehabilitation</a:t>
            </a:r>
            <a:r>
              <a:rPr lang="pt-BR" sz="3200" dirty="0"/>
              <a:t>. Arquivos Brasileiros de Cardiologia (2014), 103 (2).</a:t>
            </a:r>
          </a:p>
        </p:txBody>
      </p:sp>
      <p:sp>
        <p:nvSpPr>
          <p:cNvPr id="73" name="Google Shape;73;p14"/>
          <p:cNvSpPr/>
          <p:nvPr/>
        </p:nvSpPr>
        <p:spPr>
          <a:xfrm>
            <a:off x="-259556" y="6397491"/>
            <a:ext cx="2163813" cy="428328"/>
          </a:xfrm>
          <a:prstGeom prst="rect">
            <a:avLst/>
          </a:prstGeom>
          <a:noFill/>
          <a:ln>
            <a:noFill/>
          </a:ln>
        </p:spPr>
        <p:txBody>
          <a:bodyPr spcFirstLastPara="1" wrap="square" lIns="101150" tIns="50750" rIns="101150" bIns="50750" anchor="t" anchorCtr="0">
            <a:noAutofit/>
          </a:bodyPr>
          <a:lstStyle/>
          <a:p>
            <a:pPr marL="0" marR="0" lvl="0" indent="0" algn="ctr" rtl="0">
              <a:lnSpc>
                <a:spcPct val="100000"/>
              </a:lnSpc>
              <a:spcBef>
                <a:spcPts val="0"/>
              </a:spcBef>
              <a:spcAft>
                <a:spcPts val="0"/>
              </a:spcAft>
              <a:buNone/>
            </a:pPr>
            <a:r>
              <a:rPr lang="en-US" sz="2800" b="1" i="0" u="none" strike="noStrike" cap="none">
                <a:solidFill>
                  <a:srgbClr val="000000"/>
                </a:solidFill>
                <a:latin typeface="Arial" panose="020B0604020202020204"/>
                <a:ea typeface="Arial" panose="020B0604020202020204"/>
                <a:cs typeface="Arial" panose="020B0604020202020204"/>
                <a:sym typeface="Arial" panose="020B0604020202020204"/>
              </a:rPr>
              <a:t>BIC-UCS</a:t>
            </a:r>
            <a:endParaRPr sz="2800" b="0" i="0" u="none" strike="noStrike" cap="none">
              <a:latin typeface="Arial" panose="020B0604020202020204"/>
              <a:ea typeface="Arial" panose="020B0604020202020204"/>
              <a:cs typeface="Arial" panose="020B0604020202020204"/>
              <a:sym typeface="Arial" panose="020B0604020202020204"/>
            </a:endParaRPr>
          </a:p>
        </p:txBody>
      </p:sp>
      <p:sp>
        <p:nvSpPr>
          <p:cNvPr id="74" name="Google Shape;74;p14"/>
          <p:cNvSpPr/>
          <p:nvPr/>
        </p:nvSpPr>
        <p:spPr>
          <a:xfrm>
            <a:off x="10862280" y="8629558"/>
            <a:ext cx="10368000" cy="13316039"/>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347025" tIns="173875" rIns="347025" bIns="173875" anchor="t" anchorCtr="0">
            <a:noAutofit/>
          </a:bodyPr>
          <a:lstStyle/>
          <a:p>
            <a:pPr algn="ctr"/>
            <a:r>
              <a:rPr lang="en-US" sz="3200" b="1" dirty="0"/>
              <a:t>RESULTADOS E DISCUSSÃO</a:t>
            </a:r>
          </a:p>
          <a:p>
            <a:pPr algn="ctr"/>
            <a:endParaRPr sz="3200" b="1" dirty="0"/>
          </a:p>
          <a:p>
            <a:pPr algn="ctr"/>
            <a:endParaRPr sz="3200" b="1" dirty="0"/>
          </a:p>
          <a:p>
            <a:pPr algn="ctr"/>
            <a:endParaRPr sz="3200" b="1" dirty="0"/>
          </a:p>
          <a:p>
            <a:pPr algn="ctr"/>
            <a:endParaRPr sz="3200" b="1" dirty="0"/>
          </a:p>
          <a:p>
            <a:pPr algn="ctr"/>
            <a:endParaRPr sz="3200" b="1" dirty="0"/>
          </a:p>
          <a:p>
            <a:pPr algn="ctr"/>
            <a:endParaRPr sz="3200" b="1" dirty="0"/>
          </a:p>
          <a:p>
            <a:pPr algn="ctr"/>
            <a:endParaRPr sz="3200" b="1" dirty="0"/>
          </a:p>
          <a:p>
            <a:pPr algn="ctr"/>
            <a:endParaRPr sz="3200" b="1" dirty="0"/>
          </a:p>
          <a:p>
            <a:pPr algn="ctr"/>
            <a:endParaRPr sz="3200" b="1" dirty="0"/>
          </a:p>
          <a:p>
            <a:pPr algn="just"/>
            <a:r>
              <a:rPr lang="pt-BR" sz="3200" dirty="0"/>
              <a:t>Sabe-se que o</a:t>
            </a:r>
            <a:r>
              <a:rPr sz="3200" dirty="0"/>
              <a:t> </a:t>
            </a:r>
            <a:r>
              <a:rPr sz="3200" dirty="0" err="1"/>
              <a:t>exercício</a:t>
            </a:r>
            <a:r>
              <a:rPr sz="3200" dirty="0"/>
              <a:t> </a:t>
            </a:r>
            <a:r>
              <a:rPr sz="3200" dirty="0" err="1"/>
              <a:t>físico</a:t>
            </a:r>
            <a:r>
              <a:rPr sz="3200" dirty="0"/>
              <a:t> </a:t>
            </a:r>
            <a:r>
              <a:rPr sz="3200" dirty="0" err="1"/>
              <a:t>requer</a:t>
            </a:r>
            <a:r>
              <a:rPr sz="3200" dirty="0"/>
              <a:t> a </a:t>
            </a:r>
            <a:r>
              <a:rPr sz="3200" dirty="0" err="1"/>
              <a:t>interação</a:t>
            </a:r>
            <a:r>
              <a:rPr sz="3200" dirty="0"/>
              <a:t> </a:t>
            </a:r>
            <a:r>
              <a:rPr sz="3200" dirty="0" err="1"/>
              <a:t>coordenada</a:t>
            </a:r>
            <a:r>
              <a:rPr sz="3200" dirty="0"/>
              <a:t> de </a:t>
            </a:r>
            <a:r>
              <a:rPr sz="3200" dirty="0" err="1"/>
              <a:t>ventilação</a:t>
            </a:r>
            <a:r>
              <a:rPr sz="3200" dirty="0"/>
              <a:t>, </a:t>
            </a:r>
            <a:r>
              <a:rPr sz="3200" dirty="0" err="1"/>
              <a:t>débito</a:t>
            </a:r>
            <a:r>
              <a:rPr sz="3200" dirty="0"/>
              <a:t> </a:t>
            </a:r>
            <a:r>
              <a:rPr sz="3200" dirty="0" err="1"/>
              <a:t>cardíaco</a:t>
            </a:r>
            <a:r>
              <a:rPr lang="pt-BR" sz="3200" dirty="0"/>
              <a:t>, fluxo </a:t>
            </a:r>
            <a:r>
              <a:rPr sz="3200" dirty="0" err="1"/>
              <a:t>sangu</a:t>
            </a:r>
            <a:r>
              <a:rPr lang="pt-BR" sz="3200" dirty="0" err="1"/>
              <a:t>íneo</a:t>
            </a:r>
            <a:r>
              <a:rPr sz="3200" dirty="0"/>
              <a:t> e </a:t>
            </a:r>
            <a:r>
              <a:rPr sz="3200" dirty="0" err="1"/>
              <a:t>pulmonar</a:t>
            </a:r>
            <a:r>
              <a:rPr sz="3200" dirty="0"/>
              <a:t> e </a:t>
            </a:r>
            <a:r>
              <a:rPr sz="3200" dirty="0" err="1"/>
              <a:t>troca</a:t>
            </a:r>
            <a:r>
              <a:rPr sz="3200" dirty="0"/>
              <a:t> </a:t>
            </a:r>
            <a:r>
              <a:rPr sz="3200" dirty="0" err="1"/>
              <a:t>gasosa</a:t>
            </a:r>
            <a:r>
              <a:rPr sz="3200" dirty="0"/>
              <a:t> para </a:t>
            </a:r>
            <a:r>
              <a:rPr sz="3200" dirty="0" err="1"/>
              <a:t>atender</a:t>
            </a:r>
            <a:r>
              <a:rPr sz="3200" dirty="0"/>
              <a:t> </a:t>
            </a:r>
            <a:r>
              <a:rPr sz="3200" dirty="0" err="1"/>
              <a:t>às</a:t>
            </a:r>
            <a:r>
              <a:rPr sz="3200" dirty="0"/>
              <a:t> </a:t>
            </a:r>
            <a:r>
              <a:rPr sz="3200" dirty="0" err="1"/>
              <a:t>demandas</a:t>
            </a:r>
            <a:r>
              <a:rPr sz="3200" dirty="0"/>
              <a:t> </a:t>
            </a:r>
            <a:r>
              <a:rPr sz="3200" dirty="0" err="1"/>
              <a:t>metabólicas</a:t>
            </a:r>
            <a:r>
              <a:rPr sz="3200" dirty="0"/>
              <a:t> dos </a:t>
            </a:r>
            <a:r>
              <a:rPr sz="3200" dirty="0" err="1"/>
              <a:t>músculos</a:t>
            </a:r>
            <a:r>
              <a:rPr sz="3200" dirty="0"/>
              <a:t> </a:t>
            </a:r>
            <a:r>
              <a:rPr sz="3200" dirty="0" err="1"/>
              <a:t>em</a:t>
            </a:r>
            <a:r>
              <a:rPr sz="3200" dirty="0"/>
              <a:t> </a:t>
            </a:r>
            <a:r>
              <a:rPr sz="3200" dirty="0" err="1"/>
              <a:t>contração</a:t>
            </a:r>
            <a:r>
              <a:rPr sz="3200" dirty="0"/>
              <a:t>, pois o </a:t>
            </a:r>
            <a:r>
              <a:rPr sz="3200" dirty="0" err="1"/>
              <a:t>metabolismo</a:t>
            </a:r>
            <a:r>
              <a:rPr sz="3200" dirty="0"/>
              <a:t> do </a:t>
            </a:r>
            <a:r>
              <a:rPr sz="3200" dirty="0" err="1"/>
              <a:t>músculo</a:t>
            </a:r>
            <a:r>
              <a:rPr sz="3200" dirty="0"/>
              <a:t> </a:t>
            </a:r>
            <a:r>
              <a:rPr sz="3200" dirty="0" err="1"/>
              <a:t>esquelético</a:t>
            </a:r>
            <a:r>
              <a:rPr sz="3200" dirty="0"/>
              <a:t> </a:t>
            </a:r>
            <a:r>
              <a:rPr sz="3200" dirty="0" err="1"/>
              <a:t>pode</a:t>
            </a:r>
            <a:r>
              <a:rPr sz="3200" dirty="0"/>
              <a:t> </a:t>
            </a:r>
            <a:r>
              <a:rPr sz="3200" dirty="0" err="1"/>
              <a:t>aumentar</a:t>
            </a:r>
            <a:r>
              <a:rPr sz="3200" dirty="0"/>
              <a:t> </a:t>
            </a:r>
            <a:r>
              <a:rPr lang="pt-BR" sz="3200" dirty="0"/>
              <a:t>em</a:t>
            </a:r>
            <a:r>
              <a:rPr sz="3200" dirty="0"/>
              <a:t> 50 </a:t>
            </a:r>
            <a:r>
              <a:rPr sz="3200" dirty="0" err="1"/>
              <a:t>vezes</a:t>
            </a:r>
            <a:r>
              <a:rPr sz="3200" dirty="0"/>
              <a:t> </a:t>
            </a:r>
            <a:r>
              <a:rPr lang="pt-BR" sz="3200" dirty="0"/>
              <a:t>em relação à </a:t>
            </a:r>
            <a:r>
              <a:rPr sz="3200" dirty="0" err="1"/>
              <a:t>sua</a:t>
            </a:r>
            <a:r>
              <a:rPr sz="3200" dirty="0"/>
              <a:t> taxa de </a:t>
            </a:r>
            <a:r>
              <a:rPr sz="3200" dirty="0" err="1"/>
              <a:t>repouso</a:t>
            </a:r>
            <a:r>
              <a:rPr sz="3200" dirty="0"/>
              <a:t> </a:t>
            </a:r>
            <a:r>
              <a:rPr sz="3200" dirty="0" err="1"/>
              <a:t>durante</a:t>
            </a:r>
            <a:r>
              <a:rPr sz="3200" dirty="0"/>
              <a:t> </a:t>
            </a:r>
            <a:r>
              <a:rPr sz="3200" dirty="0" err="1"/>
              <a:t>exercícios</a:t>
            </a:r>
            <a:r>
              <a:rPr sz="3200" dirty="0"/>
              <a:t> </a:t>
            </a:r>
            <a:r>
              <a:rPr sz="3200" dirty="0" err="1"/>
              <a:t>pesados</a:t>
            </a:r>
            <a:r>
              <a:rPr sz="3200" dirty="0"/>
              <a:t>. Para </a:t>
            </a:r>
            <a:r>
              <a:rPr sz="3200" dirty="0" err="1"/>
              <a:t>preservar</a:t>
            </a:r>
            <a:r>
              <a:rPr sz="3200" dirty="0"/>
              <a:t> a </a:t>
            </a:r>
            <a:r>
              <a:rPr sz="3200" dirty="0" err="1"/>
              <a:t>oxigenação</a:t>
            </a:r>
            <a:r>
              <a:rPr sz="3200" dirty="0"/>
              <a:t> </a:t>
            </a:r>
            <a:r>
              <a:rPr sz="3200" dirty="0" err="1"/>
              <a:t>celular</a:t>
            </a:r>
            <a:r>
              <a:rPr sz="3200" dirty="0"/>
              <a:t> e a </a:t>
            </a:r>
            <a:r>
              <a:rPr sz="3200" dirty="0" err="1"/>
              <a:t>homeostase</a:t>
            </a:r>
            <a:r>
              <a:rPr sz="3200" dirty="0"/>
              <a:t> </a:t>
            </a:r>
            <a:r>
              <a:rPr sz="3200" dirty="0" err="1"/>
              <a:t>ácido-básica</a:t>
            </a:r>
            <a:r>
              <a:rPr sz="3200" dirty="0"/>
              <a:t> </a:t>
            </a:r>
            <a:r>
              <a:rPr sz="3200" dirty="0" err="1"/>
              <a:t>durante</a:t>
            </a:r>
            <a:r>
              <a:rPr sz="3200" dirty="0"/>
              <a:t> o </a:t>
            </a:r>
            <a:r>
              <a:rPr sz="3200" dirty="0" err="1"/>
              <a:t>exercício</a:t>
            </a:r>
            <a:r>
              <a:rPr sz="3200" dirty="0"/>
              <a:t>, as </a:t>
            </a:r>
            <a:r>
              <a:rPr sz="3200" dirty="0" err="1"/>
              <a:t>respostas</a:t>
            </a:r>
            <a:r>
              <a:rPr sz="3200" dirty="0"/>
              <a:t> </a:t>
            </a:r>
            <a:r>
              <a:rPr sz="3200" dirty="0" err="1"/>
              <a:t>metabólicas</a:t>
            </a:r>
            <a:r>
              <a:rPr sz="3200" dirty="0"/>
              <a:t>, </a:t>
            </a:r>
            <a:r>
              <a:rPr sz="3200" dirty="0" err="1"/>
              <a:t>cardiovasculares</a:t>
            </a:r>
            <a:r>
              <a:rPr sz="3200" dirty="0"/>
              <a:t> e </a:t>
            </a:r>
            <a:r>
              <a:rPr sz="3200" dirty="0" err="1"/>
              <a:t>respiratórias</a:t>
            </a:r>
            <a:r>
              <a:rPr sz="3200" dirty="0"/>
              <a:t> </a:t>
            </a:r>
            <a:r>
              <a:rPr sz="3200" dirty="0" err="1"/>
              <a:t>devem</a:t>
            </a:r>
            <a:r>
              <a:rPr sz="3200" dirty="0"/>
              <a:t> se </a:t>
            </a:r>
            <a:r>
              <a:rPr sz="3200" dirty="0" err="1"/>
              <a:t>adaptar</a:t>
            </a:r>
            <a:r>
              <a:rPr sz="3200" dirty="0"/>
              <a:t> </a:t>
            </a:r>
            <a:r>
              <a:rPr sz="3200" dirty="0" err="1"/>
              <a:t>rapidamente</a:t>
            </a:r>
            <a:r>
              <a:rPr sz="3200" dirty="0"/>
              <a:t> a </a:t>
            </a:r>
            <a:r>
              <a:rPr sz="3200" dirty="0" err="1"/>
              <a:t>essas</a:t>
            </a:r>
            <a:r>
              <a:rPr sz="3200" dirty="0"/>
              <a:t> </a:t>
            </a:r>
            <a:r>
              <a:rPr sz="3200" dirty="0" err="1"/>
              <a:t>mudanças</a:t>
            </a:r>
            <a:r>
              <a:rPr sz="3200" dirty="0"/>
              <a:t> </a:t>
            </a:r>
            <a:r>
              <a:rPr sz="3200" dirty="0" err="1"/>
              <a:t>dramáticas</a:t>
            </a:r>
            <a:r>
              <a:rPr sz="3200" dirty="0"/>
              <a:t> </a:t>
            </a:r>
            <a:r>
              <a:rPr lang="pt-BR" sz="3200" dirty="0"/>
              <a:t>nas demandas</a:t>
            </a:r>
            <a:r>
              <a:rPr sz="3200" dirty="0"/>
              <a:t> d</a:t>
            </a:r>
            <a:r>
              <a:rPr lang="pt-BR" sz="3200" dirty="0"/>
              <a:t>o</a:t>
            </a:r>
            <a:r>
              <a:rPr sz="3200" dirty="0"/>
              <a:t> </a:t>
            </a:r>
            <a:r>
              <a:rPr sz="3200" dirty="0" err="1"/>
              <a:t>tecido</a:t>
            </a:r>
            <a:r>
              <a:rPr sz="3200" dirty="0"/>
              <a:t>. </a:t>
            </a:r>
            <a:r>
              <a:rPr lang="pt-BR" sz="3200" dirty="0"/>
              <a:t>Logo,</a:t>
            </a:r>
            <a:r>
              <a:rPr sz="3200" dirty="0"/>
              <a:t> </a:t>
            </a:r>
            <a:r>
              <a:rPr lang="pt-BR" sz="3200" dirty="0"/>
              <a:t>os pacientes com FA se adaptaram à prática de exercício físico, mesmo com a presença da doença de base e com os limiares baixos ou não atingidos durante os testes.</a:t>
            </a:r>
          </a:p>
        </p:txBody>
      </p:sp>
      <p:graphicFrame>
        <p:nvGraphicFramePr>
          <p:cNvPr id="75" name="Google Shape;75;p14"/>
          <p:cNvGraphicFramePr/>
          <p:nvPr>
            <p:extLst>
              <p:ext uri="{D42A27DB-BD31-4B8C-83A1-F6EECF244321}">
                <p14:modId xmlns:p14="http://schemas.microsoft.com/office/powerpoint/2010/main" val="2258794119"/>
              </p:ext>
            </p:extLst>
          </p:nvPr>
        </p:nvGraphicFramePr>
        <p:xfrm>
          <a:off x="11201913" y="9705970"/>
          <a:ext cx="9818475" cy="3428850"/>
        </p:xfrm>
        <a:graphic>
          <a:graphicData uri="http://schemas.openxmlformats.org/drawingml/2006/table">
            <a:tbl>
              <a:tblPr>
                <a:noFill/>
                <a:tableStyleId>{289DA78B-6301-4395-ACEB-821C15668A48}</a:tableStyleId>
              </a:tblPr>
              <a:tblGrid>
                <a:gridCol w="3272825">
                  <a:extLst>
                    <a:ext uri="{9D8B030D-6E8A-4147-A177-3AD203B41FA5}">
                      <a16:colId xmlns:a16="http://schemas.microsoft.com/office/drawing/2014/main" val="20000"/>
                    </a:ext>
                  </a:extLst>
                </a:gridCol>
                <a:gridCol w="3272825">
                  <a:extLst>
                    <a:ext uri="{9D8B030D-6E8A-4147-A177-3AD203B41FA5}">
                      <a16:colId xmlns:a16="http://schemas.microsoft.com/office/drawing/2014/main" val="20001"/>
                    </a:ext>
                  </a:extLst>
                </a:gridCol>
                <a:gridCol w="3272825">
                  <a:extLst>
                    <a:ext uri="{9D8B030D-6E8A-4147-A177-3AD203B41FA5}">
                      <a16:colId xmlns:a16="http://schemas.microsoft.com/office/drawing/2014/main" val="20002"/>
                    </a:ext>
                  </a:extLst>
                </a:gridCol>
              </a:tblGrid>
              <a:tr h="434075">
                <a:tc>
                  <a:txBody>
                    <a:bodyPr/>
                    <a:lstStyle/>
                    <a:p>
                      <a:pPr marL="0" lvl="0" indent="0" algn="l"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r>
                        <a:rPr lang="en-US" sz="2100"/>
                        <a:t>Primeiro limiar (L1)</a:t>
                      </a:r>
                      <a:endParaRPr sz="2100"/>
                    </a:p>
                  </a:txBody>
                  <a:tcPr marL="91425" marR="91425" marT="91425" marB="91425"/>
                </a:tc>
                <a:tc>
                  <a:txBody>
                    <a:bodyPr/>
                    <a:lstStyle/>
                    <a:p>
                      <a:pPr marL="0" lvl="0" indent="0" algn="ctr" rtl="0">
                        <a:spcBef>
                          <a:spcPts val="0"/>
                        </a:spcBef>
                        <a:spcAft>
                          <a:spcPts val="0"/>
                        </a:spcAft>
                        <a:buNone/>
                      </a:pPr>
                      <a:r>
                        <a:rPr lang="en-US" sz="2100"/>
                        <a:t>Segundo Limiar (L2)</a:t>
                      </a:r>
                      <a:endParaRPr sz="2100"/>
                    </a:p>
                  </a:txBody>
                  <a:tcPr marL="91425" marR="91425" marT="91425" marB="91425"/>
                </a:tc>
                <a:extLst>
                  <a:ext uri="{0D108BD9-81ED-4DB2-BD59-A6C34878D82A}">
                    <a16:rowId xmlns:a16="http://schemas.microsoft.com/office/drawing/2014/main" val="10000"/>
                  </a:ext>
                </a:extLst>
              </a:tr>
              <a:tr h="466725">
                <a:tc>
                  <a:txBody>
                    <a:bodyPr/>
                    <a:lstStyle/>
                    <a:p>
                      <a:pPr marL="0" lvl="0" indent="0" algn="l" rtl="0">
                        <a:spcBef>
                          <a:spcPts val="0"/>
                        </a:spcBef>
                        <a:spcAft>
                          <a:spcPts val="0"/>
                        </a:spcAft>
                        <a:buNone/>
                      </a:pPr>
                      <a:r>
                        <a:rPr lang="en-US" sz="2400"/>
                        <a:t>Tempo médio</a:t>
                      </a:r>
                      <a:endParaRPr sz="2400"/>
                    </a:p>
                  </a:txBody>
                  <a:tcPr marL="91425" marR="91425" marT="91425" marB="91425"/>
                </a:tc>
                <a:tc>
                  <a:txBody>
                    <a:bodyPr/>
                    <a:lstStyle/>
                    <a:p>
                      <a:pPr marL="0" lvl="0" indent="0" algn="ctr" rtl="0">
                        <a:spcBef>
                          <a:spcPts val="0"/>
                        </a:spcBef>
                        <a:spcAft>
                          <a:spcPts val="0"/>
                        </a:spcAft>
                        <a:buNone/>
                      </a:pPr>
                      <a:r>
                        <a:rPr lang="en-US" sz="2400"/>
                        <a:t>  02:55</a:t>
                      </a:r>
                      <a:endParaRPr sz="2400"/>
                    </a:p>
                  </a:txBody>
                  <a:tcPr marL="91425" marR="91425" marT="91425" marB="91425"/>
                </a:tc>
                <a:tc>
                  <a:txBody>
                    <a:bodyPr/>
                    <a:lstStyle/>
                    <a:p>
                      <a:pPr marL="0" lvl="0" indent="0" algn="ctr" rtl="0">
                        <a:spcBef>
                          <a:spcPts val="0"/>
                        </a:spcBef>
                        <a:spcAft>
                          <a:spcPts val="0"/>
                        </a:spcAft>
                        <a:buNone/>
                      </a:pPr>
                      <a:r>
                        <a:rPr lang="en-US" sz="2400"/>
                        <a:t>03:44</a:t>
                      </a:r>
                      <a:endParaRPr sz="2400"/>
                    </a:p>
                  </a:txBody>
                  <a:tcPr marL="91425" marR="91425" marT="91425" marB="91425"/>
                </a:tc>
                <a:extLst>
                  <a:ext uri="{0D108BD9-81ED-4DB2-BD59-A6C34878D82A}">
                    <a16:rowId xmlns:a16="http://schemas.microsoft.com/office/drawing/2014/main" val="10001"/>
                  </a:ext>
                </a:extLst>
              </a:tr>
              <a:tr h="776800">
                <a:tc>
                  <a:txBody>
                    <a:bodyPr/>
                    <a:lstStyle/>
                    <a:p>
                      <a:pPr marL="0" lvl="0" indent="0" algn="l" rtl="0">
                        <a:spcBef>
                          <a:spcPts val="0"/>
                        </a:spcBef>
                        <a:spcAft>
                          <a:spcPts val="0"/>
                        </a:spcAft>
                        <a:buNone/>
                      </a:pPr>
                      <a:r>
                        <a:rPr lang="en-US" sz="2400"/>
                        <a:t>Frequência cardíaca média</a:t>
                      </a:r>
                      <a:endParaRPr sz="2400"/>
                    </a:p>
                  </a:txBody>
                  <a:tcPr marL="91425" marR="91425" marT="91425" marB="91425"/>
                </a:tc>
                <a:tc>
                  <a:txBody>
                    <a:bodyPr/>
                    <a:lstStyle/>
                    <a:p>
                      <a:pPr marL="0" lvl="0" indent="0" algn="ctr" rtl="0">
                        <a:spcBef>
                          <a:spcPts val="0"/>
                        </a:spcBef>
                        <a:spcAft>
                          <a:spcPts val="0"/>
                        </a:spcAft>
                        <a:buNone/>
                      </a:pPr>
                      <a:r>
                        <a:rPr lang="en-US" sz="2400"/>
                        <a:t> 111,6 bpm </a:t>
                      </a:r>
                      <a:endParaRPr sz="2400"/>
                    </a:p>
                  </a:txBody>
                  <a:tcPr marL="91425" marR="91425" marT="91425" marB="91425"/>
                </a:tc>
                <a:tc>
                  <a:txBody>
                    <a:bodyPr/>
                    <a:lstStyle/>
                    <a:p>
                      <a:pPr marL="0" lvl="0" indent="0" algn="ctr" rtl="0">
                        <a:spcBef>
                          <a:spcPts val="0"/>
                        </a:spcBef>
                        <a:spcAft>
                          <a:spcPts val="0"/>
                        </a:spcAft>
                        <a:buNone/>
                      </a:pPr>
                      <a:r>
                        <a:rPr lang="en-US" sz="2400"/>
                        <a:t>120,4 bpm </a:t>
                      </a:r>
                      <a:endParaRPr sz="2400"/>
                    </a:p>
                  </a:txBody>
                  <a:tcPr marL="91425" marR="91425" marT="91425" marB="91425"/>
                </a:tc>
                <a:extLst>
                  <a:ext uri="{0D108BD9-81ED-4DB2-BD59-A6C34878D82A}">
                    <a16:rowId xmlns:a16="http://schemas.microsoft.com/office/drawing/2014/main" val="10002"/>
                  </a:ext>
                </a:extLst>
              </a:tr>
              <a:tr h="776800">
                <a:tc>
                  <a:txBody>
                    <a:bodyPr/>
                    <a:lstStyle/>
                    <a:p>
                      <a:pPr marL="0" lvl="0" indent="0" algn="l" rtl="0">
                        <a:spcBef>
                          <a:spcPts val="0"/>
                        </a:spcBef>
                        <a:spcAft>
                          <a:spcPts val="0"/>
                        </a:spcAft>
                        <a:buNone/>
                      </a:pPr>
                      <a:r>
                        <a:rPr lang="en-US" sz="2400"/>
                        <a:t>Inclinação média da esteira </a:t>
                      </a:r>
                      <a:endParaRPr sz="2400"/>
                    </a:p>
                  </a:txBody>
                  <a:tcPr marL="91425" marR="91425" marT="91425" marB="91425"/>
                </a:tc>
                <a:tc>
                  <a:txBody>
                    <a:bodyPr/>
                    <a:lstStyle/>
                    <a:p>
                      <a:pPr marL="0" lvl="0" indent="0" algn="ctr" rtl="0">
                        <a:spcBef>
                          <a:spcPts val="0"/>
                        </a:spcBef>
                        <a:spcAft>
                          <a:spcPts val="0"/>
                        </a:spcAft>
                        <a:buNone/>
                      </a:pPr>
                      <a:r>
                        <a:rPr lang="en-US" sz="2400"/>
                        <a:t>3,26%</a:t>
                      </a:r>
                      <a:endParaRPr sz="2400"/>
                    </a:p>
                  </a:txBody>
                  <a:tcPr marL="91425" marR="91425" marT="91425" marB="91425"/>
                </a:tc>
                <a:tc>
                  <a:txBody>
                    <a:bodyPr/>
                    <a:lstStyle/>
                    <a:p>
                      <a:pPr marL="0" lvl="0" indent="0" algn="ctr" rtl="0">
                        <a:spcBef>
                          <a:spcPts val="0"/>
                        </a:spcBef>
                        <a:spcAft>
                          <a:spcPts val="0"/>
                        </a:spcAft>
                        <a:buNone/>
                      </a:pPr>
                      <a:r>
                        <a:rPr lang="en-US" sz="2400"/>
                        <a:t>4,50%</a:t>
                      </a:r>
                      <a:endParaRPr sz="2400"/>
                    </a:p>
                  </a:txBody>
                  <a:tcPr marL="91425" marR="91425" marT="91425" marB="91425"/>
                </a:tc>
                <a:extLst>
                  <a:ext uri="{0D108BD9-81ED-4DB2-BD59-A6C34878D82A}">
                    <a16:rowId xmlns:a16="http://schemas.microsoft.com/office/drawing/2014/main" val="10003"/>
                  </a:ext>
                </a:extLst>
              </a:tr>
              <a:tr h="466725">
                <a:tc>
                  <a:txBody>
                    <a:bodyPr/>
                    <a:lstStyle/>
                    <a:p>
                      <a:pPr marL="0" lvl="0" indent="0" algn="l" rtl="0">
                        <a:spcBef>
                          <a:spcPts val="0"/>
                        </a:spcBef>
                        <a:spcAft>
                          <a:spcPts val="0"/>
                        </a:spcAft>
                        <a:buNone/>
                      </a:pPr>
                      <a:r>
                        <a:rPr lang="en-US" sz="2400"/>
                        <a:t>Velocidade média  </a:t>
                      </a:r>
                      <a:endParaRPr sz="2400"/>
                    </a:p>
                  </a:txBody>
                  <a:tcPr marL="91425" marR="91425" marT="91425" marB="91425"/>
                </a:tc>
                <a:tc>
                  <a:txBody>
                    <a:bodyPr/>
                    <a:lstStyle/>
                    <a:p>
                      <a:pPr marL="0" lvl="0" indent="0" algn="ctr" rtl="0">
                        <a:spcBef>
                          <a:spcPts val="0"/>
                        </a:spcBef>
                        <a:spcAft>
                          <a:spcPts val="0"/>
                        </a:spcAft>
                        <a:buNone/>
                      </a:pPr>
                      <a:r>
                        <a:rPr lang="en-US" sz="2400"/>
                        <a:t>3 km/h</a:t>
                      </a:r>
                      <a:endParaRPr sz="2400"/>
                    </a:p>
                  </a:txBody>
                  <a:tcPr marL="91425" marR="91425" marT="91425" marB="91425"/>
                </a:tc>
                <a:tc>
                  <a:txBody>
                    <a:bodyPr/>
                    <a:lstStyle/>
                    <a:p>
                      <a:pPr marL="0" lvl="0" indent="0" algn="ctr" rtl="0">
                        <a:spcBef>
                          <a:spcPts val="0"/>
                        </a:spcBef>
                        <a:spcAft>
                          <a:spcPts val="0"/>
                        </a:spcAft>
                        <a:buNone/>
                      </a:pPr>
                      <a:r>
                        <a:rPr lang="en-US" sz="2400" dirty="0"/>
                        <a:t>3,3 km/h</a:t>
                      </a:r>
                      <a:endParaRPr sz="2400" dirty="0"/>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596</Words>
  <Application>Microsoft Office PowerPoint</Application>
  <PresentationFormat>Personalizar</PresentationFormat>
  <Paragraphs>45</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Times New Roman</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
  <cp:lastModifiedBy>Guilherme</cp:lastModifiedBy>
  <cp:revision>2</cp:revision>
  <dcterms:created xsi:type="dcterms:W3CDTF">2020-08-31T21:37:38Z</dcterms:created>
  <dcterms:modified xsi:type="dcterms:W3CDTF">2020-09-07T23:38:05Z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1033-11.2.0.9635</vt:lpwstr>
  </property>
</Properties>
</file>