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21602700" cy="324358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709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&lt;cabeçalho&gt;</a:t>
            </a: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&lt;data/hora&gt;</a:t>
            </a: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&lt;rodapé&gt;</a:t>
            </a: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7992D650-726A-4552-973F-33527F9B78BA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3880" cy="4112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3884760" y="8685360"/>
            <a:ext cx="296928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66530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12744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12744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145520" y="1874772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123200" y="756828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166040" y="756828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1123200" y="1874772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166040" y="18747720"/>
            <a:ext cx="4068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080000" y="7568280"/>
            <a:ext cx="127440" cy="21403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12744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080000" y="1292400"/>
            <a:ext cx="19439280" cy="25109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21403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145520" y="1874772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145520" y="7568280"/>
            <a:ext cx="6192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80000" y="18747720"/>
            <a:ext cx="127440" cy="10209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80000" y="1292400"/>
            <a:ext cx="19439280" cy="5416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080000" y="7568280"/>
            <a:ext cx="127440" cy="2140308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1215000" y="7568280"/>
            <a:ext cx="127440" cy="21403080"/>
          </a:xfrm>
          <a:prstGeom prst="rect">
            <a:avLst/>
          </a:prstGeom>
        </p:spPr>
        <p:txBody>
          <a:bodyPr lIns="0" tIns="0" rIns="0" bIns="0">
            <a:normAutofit fontScale="9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2"/>
          <p:cNvPicPr/>
          <p:nvPr/>
        </p:nvPicPr>
        <p:blipFill>
          <a:blip r:embed="rId3"/>
          <a:srcRect t="4935" b="77407"/>
          <a:stretch/>
        </p:blipFill>
        <p:spPr>
          <a:xfrm>
            <a:off x="0" y="0"/>
            <a:ext cx="21602520" cy="6393240"/>
          </a:xfrm>
          <a:prstGeom prst="rect">
            <a:avLst/>
          </a:prstGeom>
          <a:ln>
            <a:noFill/>
          </a:ln>
        </p:spPr>
      </p:pic>
      <p:sp>
        <p:nvSpPr>
          <p:cNvPr id="3" name="CustomShape 2">
            <a:extLst>
              <a:ext uri="{FF2B5EF4-FFF2-40B4-BE49-F238E27FC236}">
                <a16:creationId xmlns:a16="http://schemas.microsoft.com/office/drawing/2014/main" id="{714C3C86-67CB-4A58-9604-004292897E79}"/>
              </a:ext>
            </a:extLst>
          </p:cNvPr>
          <p:cNvSpPr/>
          <p:nvPr/>
        </p:nvSpPr>
        <p:spPr>
          <a:xfrm>
            <a:off x="0" y="6138899"/>
            <a:ext cx="21602700" cy="326351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47040" tIns="173880" rIns="347040" bIns="173880">
            <a:noAutofit/>
          </a:bodyPr>
          <a:lstStyle/>
          <a:p>
            <a:pPr algn="ctr">
              <a:lnSpc>
                <a:spcPct val="100000"/>
              </a:lnSpc>
            </a:pPr>
            <a:endParaRPr lang="pt-BR" sz="48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4800" b="1" spc="-1" dirty="0">
                <a:solidFill>
                  <a:srgbClr val="000000"/>
                </a:solidFill>
                <a:latin typeface="Arial"/>
              </a:rPr>
              <a:t>Construção e validação de um modelo de observatório</a:t>
            </a:r>
          </a:p>
          <a:p>
            <a:pPr algn="ctr">
              <a:lnSpc>
                <a:spcPct val="100000"/>
              </a:lnSpc>
            </a:pPr>
            <a:r>
              <a:rPr lang="pt-BR" sz="4800" b="1" spc="-1" dirty="0">
                <a:solidFill>
                  <a:srgbClr val="000000"/>
                </a:solidFill>
                <a:latin typeface="Arial"/>
              </a:rPr>
              <a:t>de desenvolvimento baseado em conhecimento da região da </a:t>
            </a:r>
          </a:p>
          <a:p>
            <a:pPr algn="ctr">
              <a:lnSpc>
                <a:spcPct val="100000"/>
              </a:lnSpc>
            </a:pPr>
            <a:r>
              <a:rPr lang="pt-BR" sz="4800" b="1" spc="-1" dirty="0">
                <a:solidFill>
                  <a:srgbClr val="000000"/>
                </a:solidFill>
                <a:latin typeface="Arial"/>
              </a:rPr>
              <a:t>Serra gaúcha como uma plataforma para a promoção </a:t>
            </a:r>
          </a:p>
          <a:p>
            <a:pPr algn="ctr">
              <a:lnSpc>
                <a:spcPct val="100000"/>
              </a:lnSpc>
            </a:pPr>
            <a:r>
              <a:rPr lang="pt-BR" sz="4800" b="1" spc="-1" dirty="0">
                <a:solidFill>
                  <a:srgbClr val="000000"/>
                </a:solidFill>
                <a:latin typeface="Arial"/>
              </a:rPr>
              <a:t>de territórios inteligentes</a:t>
            </a:r>
            <a:endParaRPr lang="pt-BR" sz="4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3200" b="1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b="1" spc="-1" dirty="0">
                <a:solidFill>
                  <a:srgbClr val="000000"/>
                </a:solidFill>
                <a:latin typeface="Arial"/>
              </a:rPr>
              <a:t>KBD II</a:t>
            </a:r>
            <a:endParaRPr lang="pt-B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32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Autores: </a:t>
            </a:r>
            <a:r>
              <a:rPr lang="pt-BR" sz="3200" spc="-1" dirty="0">
                <a:solidFill>
                  <a:srgbClr val="000000"/>
                </a:solidFill>
                <a:latin typeface="Arial"/>
                <a:ea typeface="DejaVu Sans"/>
              </a:rPr>
              <a:t>Renata Chaielen Tres</a:t>
            </a:r>
            <a:r>
              <a:rPr lang="pt-BR" sz="3200" spc="-1" dirty="0">
                <a:solidFill>
                  <a:srgbClr val="000000"/>
                </a:solidFill>
                <a:latin typeface="Arial"/>
              </a:rPr>
              <a:t>, Rafael de Lucena Perini, Ana </a:t>
            </a:r>
            <a:r>
              <a:rPr lang="pt-BR" sz="32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Cristina </a:t>
            </a:r>
            <a:r>
              <a:rPr lang="pt-BR" sz="3200" u="sng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Fachinelli</a:t>
            </a:r>
            <a:r>
              <a:rPr lang="pt-BR" sz="3200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</a:p>
        </p:txBody>
      </p:sp>
      <p:sp>
        <p:nvSpPr>
          <p:cNvPr id="7" name="CustomShape 3">
            <a:extLst>
              <a:ext uri="{FF2B5EF4-FFF2-40B4-BE49-F238E27FC236}">
                <a16:creationId xmlns:a16="http://schemas.microsoft.com/office/drawing/2014/main" id="{9A887697-19D0-4255-93C8-A0EC6D2D5D30}"/>
              </a:ext>
            </a:extLst>
          </p:cNvPr>
          <p:cNvSpPr/>
          <p:nvPr/>
        </p:nvSpPr>
        <p:spPr>
          <a:xfrm>
            <a:off x="430220" y="12256264"/>
            <a:ext cx="20729920" cy="5472936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47040" tIns="173880" rIns="347040" bIns="173880">
            <a:noAutofit/>
          </a:bodyPr>
          <a:lstStyle/>
          <a:p>
            <a:pPr algn="ctr">
              <a:lnSpc>
                <a:spcPct val="100000"/>
              </a:lnSpc>
            </a:pPr>
            <a:endParaRPr lang="pt-BR" sz="20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INTRODUÇÃO / OBJETIVO</a:t>
            </a:r>
          </a:p>
          <a:p>
            <a:pPr algn="ctr">
              <a:lnSpc>
                <a:spcPct val="100000"/>
              </a:lnSpc>
            </a:pPr>
            <a:endParaRPr lang="pt-BR" sz="2000" b="1" spc="-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pt-BR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A proposta do projeto se situa no campo do Desenvolvimento Baseado em Conhecimento (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Knowlwdge-Based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pt-BR" sz="3200" i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Development</a:t>
            </a:r>
            <a:r>
              <a:rPr lang="pt-BR" sz="32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) e busca avançar no estudo das possibilidades de desenvolvimento dos territórios ancoradas em seus recursos imateriais revelados por indicadores e informações sobre seu sistema de valores expressos nos seus capitais.</a:t>
            </a:r>
            <a:endParaRPr lang="pt-BR" sz="3200" dirty="0">
              <a:latin typeface="Times New Roman" panose="02020603050405020304" pitchFamily="18" charset="0"/>
            </a:endParaRPr>
          </a:p>
          <a:p>
            <a:pPr algn="just"/>
            <a:r>
              <a:rPr lang="pt-BR" sz="3200" dirty="0">
                <a:latin typeface="Times New Roman" panose="02020603050405020304" pitchFamily="18" charset="0"/>
              </a:rPr>
              <a:t>Dessa forma, nesse projeto, analisa-se e caracteriza-se o desenvolvimento baseado em conhecimento em territórios inteligentes por meio da observação dos sistemas regionais de inovação e aprendizagem; dos sistemas de regulação e ordenamento legal das cidades inteligentes e sustentáveis; do empreendedorismo e sustentabilidade socioeconômica das organizações; dos desafios presentes e futuros para o desenvolvimento regional.</a:t>
            </a:r>
            <a:r>
              <a:rPr lang="x-none" sz="3200" dirty="0">
                <a:latin typeface="Times New Roman" panose="02020603050405020304" pitchFamily="18" charset="0"/>
              </a:rPr>
              <a:t> </a:t>
            </a:r>
            <a:endParaRPr lang="pt-BR" sz="3200" dirty="0">
              <a:latin typeface="Times New Roman" panose="02020603050405020304" pitchFamily="18" charset="0"/>
            </a:endParaRPr>
          </a:p>
          <a:p>
            <a:pPr algn="just"/>
            <a:endParaRPr lang="pt-BR" sz="2000" b="0" strike="noStrike" spc="-1" dirty="0">
              <a:latin typeface="Arial"/>
            </a:endParaRPr>
          </a:p>
        </p:txBody>
      </p:sp>
      <p:sp>
        <p:nvSpPr>
          <p:cNvPr id="9" name="CustomShape 4">
            <a:extLst>
              <a:ext uri="{FF2B5EF4-FFF2-40B4-BE49-F238E27FC236}">
                <a16:creationId xmlns:a16="http://schemas.microsoft.com/office/drawing/2014/main" id="{ECC4B207-56D8-4AF2-BF71-3DE911663406}"/>
              </a:ext>
            </a:extLst>
          </p:cNvPr>
          <p:cNvSpPr/>
          <p:nvPr/>
        </p:nvSpPr>
        <p:spPr>
          <a:xfrm>
            <a:off x="430220" y="17729200"/>
            <a:ext cx="20729920" cy="36068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47040" tIns="173880" rIns="347040" bIns="173880">
            <a:noAutofit/>
          </a:bodyPr>
          <a:lstStyle/>
          <a:p>
            <a:pPr algn="ctr">
              <a:lnSpc>
                <a:spcPct val="100000"/>
              </a:lnSpc>
            </a:pPr>
            <a:endParaRPr lang="pt-BR" sz="20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MÉTODO</a:t>
            </a: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 algn="just"/>
            <a:r>
              <a:rPr lang="pt-BR" sz="3200" dirty="0">
                <a:latin typeface="Times New Roman" panose="02020603050405020304" pitchFamily="18" charset="0"/>
              </a:rPr>
              <a:t>O método misto foi utilizado para a análise dos dados com a aplicação da taxonomia do sistema de capitais em cidades brasileiras. A pesquisa assume a estratégia de triangulação concomitante, em que os dados quantitativos e qualitativos são coletados ao mesmo tempo, e depois os bancos de dados são comparados para observar convergências, divergências ou combinações. </a:t>
            </a: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         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4" name="CustomShape 4">
            <a:extLst>
              <a:ext uri="{FF2B5EF4-FFF2-40B4-BE49-F238E27FC236}">
                <a16:creationId xmlns:a16="http://schemas.microsoft.com/office/drawing/2014/main" id="{D47CB7AD-170B-4A94-865E-4736958695F3}"/>
              </a:ext>
            </a:extLst>
          </p:cNvPr>
          <p:cNvSpPr/>
          <p:nvPr/>
        </p:nvSpPr>
        <p:spPr>
          <a:xfrm>
            <a:off x="419100" y="21336000"/>
            <a:ext cx="20729920" cy="56896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47040" tIns="173880" rIns="347040" bIns="173880">
            <a:noAutofit/>
          </a:bodyPr>
          <a:lstStyle/>
          <a:p>
            <a:pPr algn="ctr">
              <a:lnSpc>
                <a:spcPct val="100000"/>
              </a:lnSpc>
            </a:pPr>
            <a:endParaRPr lang="pt-BR" sz="20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b="1" spc="-1" dirty="0">
                <a:solidFill>
                  <a:srgbClr val="000000"/>
                </a:solidFill>
                <a:latin typeface="Arial"/>
              </a:rPr>
              <a:t>RESULTADOS PRELIMINARES</a:t>
            </a: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0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3200" dirty="0">
                <a:latin typeface="Times New Roman" panose="02020603050405020304" pitchFamily="18" charset="0"/>
              </a:rPr>
              <a:t>Por tratar-se de um estudo em andamento, os resultados expressos são de caráter preliminar. A análise quantitativa caracteriza-se pelo emprego de métodos estatísticos tanto na coleta quanto no tratamento dos dados. A fase final da análise, que é a elaboração das conclusões, volta a misturar as abordagens qualitativa e quantitativa pois precisa relacionar todas as fases anteriormente. Além desse estudo, um dos objetivos do projeto KBD II é a construção de uma plataforma web, que disponibiliza: dados dinâmicos e informações de Cidades da região de acordo com o Sistema de Capitais e das combinações dos indicadores dos ODS e ISO 37122, bem como dados do monitoramento contínuo da percepção dos cidadãos sobre as cidades. Compreendo isso, assumiu-se o compromisso de criar essa plataforma e de organizar informações presentes </a:t>
            </a:r>
          </a:p>
          <a:p>
            <a:pPr algn="just"/>
            <a:endParaRPr lang="pt-BR" sz="32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32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32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pt-BR" sz="3200" dirty="0">
                <a:latin typeface="Times New Roman" panose="02020603050405020304" pitchFamily="18" charset="0"/>
              </a:rPr>
              <a:t>              </a:t>
            </a:r>
          </a:p>
          <a:p>
            <a:pPr algn="just">
              <a:lnSpc>
                <a:spcPct val="100000"/>
              </a:lnSpc>
            </a:pPr>
            <a:endParaRPr lang="pt-BR" sz="32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  <p:sp>
        <p:nvSpPr>
          <p:cNvPr id="5" name="CustomShape 4">
            <a:extLst>
              <a:ext uri="{FF2B5EF4-FFF2-40B4-BE49-F238E27FC236}">
                <a16:creationId xmlns:a16="http://schemas.microsoft.com/office/drawing/2014/main" id="{9D5B521F-6798-4612-A862-7438DCE30898}"/>
              </a:ext>
            </a:extLst>
          </p:cNvPr>
          <p:cNvSpPr/>
          <p:nvPr/>
        </p:nvSpPr>
        <p:spPr>
          <a:xfrm>
            <a:off x="419100" y="27025600"/>
            <a:ext cx="20729920" cy="42418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347040" tIns="173880" rIns="347040" bIns="173880">
            <a:noAutofit/>
          </a:bodyPr>
          <a:lstStyle/>
          <a:p>
            <a:pPr algn="ctr">
              <a:lnSpc>
                <a:spcPct val="100000"/>
              </a:lnSpc>
            </a:pPr>
            <a:endParaRPr lang="pt-BR" sz="2000" b="1" strike="noStrike" spc="-1" dirty="0">
              <a:solidFill>
                <a:srgbClr val="000000"/>
              </a:solidFill>
              <a:latin typeface="Arial"/>
              <a:ea typeface="DejaVu Sans"/>
            </a:endParaRPr>
          </a:p>
          <a:p>
            <a:pPr algn="ctr">
              <a:lnSpc>
                <a:spcPct val="100000"/>
              </a:lnSpc>
            </a:pPr>
            <a:r>
              <a:rPr lang="pt-BR" sz="32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REFERÊNCIAS BIBLIOGRÁFICAS</a:t>
            </a:r>
          </a:p>
          <a:p>
            <a:pPr algn="ctr">
              <a:lnSpc>
                <a:spcPct val="100000"/>
              </a:lnSpc>
            </a:pPr>
            <a:endParaRPr lang="pt-BR" sz="2000" b="1" spc="-1" dirty="0">
              <a:solidFill>
                <a:srgbClr val="000000"/>
              </a:solidFill>
              <a:latin typeface="Arial"/>
            </a:endParaRPr>
          </a:p>
          <a:p>
            <a:pPr algn="just"/>
            <a:r>
              <a:rPr lang="en-US" sz="3200" dirty="0">
                <a:latin typeface="Times New Roman" panose="02020603050405020304" pitchFamily="18" charset="0"/>
              </a:rPr>
              <a:t>GARCIA, B. C.; MARTINEZ, A. Knowledge-based citizenship: a capitals system perspective. International Journal of Knowledge-Based Development, v. 6, n. 2, p. 152-173, 2015. </a:t>
            </a:r>
            <a:endParaRPr lang="es-ES" sz="2400" dirty="0">
              <a:latin typeface="Times New Roman" panose="02020603050405020304" pitchFamily="18" charset="0"/>
            </a:endParaRPr>
          </a:p>
          <a:p>
            <a:pPr algn="just"/>
            <a:r>
              <a:rPr lang="es-ES" sz="3200" dirty="0">
                <a:latin typeface="Times New Roman" panose="02020603050405020304" pitchFamily="18" charset="0"/>
              </a:rPr>
              <a:t>OLAVARRIETA, G.; CARRILO, F. J. Capital Inteligencia. In: CARRILO, J. F. Sistemas de Capitales y Mercados de Conocimiento. </a:t>
            </a:r>
            <a:r>
              <a:rPr lang="en-US" sz="3200" dirty="0">
                <a:latin typeface="Times New Roman" panose="02020603050405020304" pitchFamily="18" charset="0"/>
              </a:rPr>
              <a:t>Monterrey, México: World Capital Institute, 2014.</a:t>
            </a:r>
          </a:p>
          <a:p>
            <a:pPr algn="just"/>
            <a:r>
              <a:rPr lang="en-US" sz="3200" dirty="0">
                <a:latin typeface="Times New Roman" panose="02020603050405020304" pitchFamily="18" charset="0"/>
              </a:rPr>
              <a:t>OCDE. Competencies for the knowledge economy. In: Education Policy Analysis – Chapter 4, pp. 99-118, 2001.</a:t>
            </a:r>
            <a:endParaRPr lang="pt-BR" sz="3200" dirty="0">
              <a:latin typeface="Times New Roman" panose="02020603050405020304" pitchFamily="18" charset="0"/>
            </a:endParaRPr>
          </a:p>
          <a:p>
            <a:pPr algn="just"/>
            <a:endParaRPr lang="en-US" sz="3200" dirty="0">
              <a:latin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32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             </a:t>
            </a: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pt-BR" sz="2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107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6859</TotalTime>
  <Words>464</Words>
  <Application>Microsoft Office PowerPoint</Application>
  <PresentationFormat>Personalizar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Tatiana</dc:creator>
  <dc:description/>
  <cp:lastModifiedBy>Renata Chaielen Tres</cp:lastModifiedBy>
  <cp:revision>194</cp:revision>
  <dcterms:created xsi:type="dcterms:W3CDTF">2013-03-21T17:57:30Z</dcterms:created>
  <dcterms:modified xsi:type="dcterms:W3CDTF">2020-09-19T02:59:49Z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