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Lst>
  <p:sldSz cy="32435800" cx="21602700"/>
  <p:notesSz cx="6858000" cy="9144000"/>
  <p:embeddedFontLst>
    <p:embeddedFont>
      <p:font typeface="Raleway"/>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aleway-boldItalic.fntdata"/><Relationship Id="rId5" Type="http://schemas.openxmlformats.org/officeDocument/2006/relationships/slide" Target="slides/slide1.xml"/><Relationship Id="rId6" Type="http://schemas.openxmlformats.org/officeDocument/2006/relationships/font" Target="fonts/Raleway-regular.fntdata"/><Relationship Id="rId7" Type="http://schemas.openxmlformats.org/officeDocument/2006/relationships/font" Target="fonts/Raleway-bold.fntdata"/><Relationship Id="rId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pt-B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3880" cy="41122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
        <p:nvSpPr>
          <p:cNvPr id="63" name="Google Shape;63;p1:notes"/>
          <p:cNvSpPr/>
          <p:nvPr/>
        </p:nvSpPr>
        <p:spPr>
          <a:xfrm>
            <a:off x="3884760" y="8685360"/>
            <a:ext cx="2969280" cy="4546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notes"/>
          <p:cNvSpPr/>
          <p:nvPr>
            <p:ph idx="2" type="sldImg"/>
          </p:nvPr>
        </p:nvSpPr>
        <p:spPr>
          <a:xfrm>
            <a:off x="2444750" y="812800"/>
            <a:ext cx="2670175" cy="400843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 name="Shape 13"/>
        <p:cNvGrpSpPr/>
        <p:nvPr/>
      </p:nvGrpSpPr>
      <p:grpSpPr>
        <a:xfrm>
          <a:off x="0" y="0"/>
          <a:ext cx="0" cy="0"/>
          <a:chOff x="0" y="0"/>
          <a:chExt cx="0" cy="0"/>
        </a:xfrm>
      </p:grpSpPr>
      <p:sp>
        <p:nvSpPr>
          <p:cNvPr id="14" name="Google Shape;14;p2"/>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1080000" y="7568280"/>
            <a:ext cx="61920" cy="214030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 name="Google Shape;16;p2"/>
          <p:cNvSpPr txBox="1"/>
          <p:nvPr>
            <p:ph idx="2" type="body"/>
          </p:nvPr>
        </p:nvSpPr>
        <p:spPr>
          <a:xfrm>
            <a:off x="1145520" y="7568280"/>
            <a:ext cx="61920" cy="214030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3" name="Shape 43"/>
        <p:cNvGrpSpPr/>
        <p:nvPr/>
      </p:nvGrpSpPr>
      <p:grpSpPr>
        <a:xfrm>
          <a:off x="0" y="0"/>
          <a:ext cx="0" cy="0"/>
          <a:chOff x="0" y="0"/>
          <a:chExt cx="0" cy="0"/>
        </a:xfrm>
      </p:grpSpPr>
      <p:sp>
        <p:nvSpPr>
          <p:cNvPr id="44" name="Google Shape;44;p11"/>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 type="body"/>
          </p:nvPr>
        </p:nvSpPr>
        <p:spPr>
          <a:xfrm>
            <a:off x="1080000" y="7568280"/>
            <a:ext cx="12744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11"/>
          <p:cNvSpPr txBox="1"/>
          <p:nvPr>
            <p:ph idx="2" type="body"/>
          </p:nvPr>
        </p:nvSpPr>
        <p:spPr>
          <a:xfrm>
            <a:off x="1080000" y="18747720"/>
            <a:ext cx="12744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7" name="Shape 47"/>
        <p:cNvGrpSpPr/>
        <p:nvPr/>
      </p:nvGrpSpPr>
      <p:grpSpPr>
        <a:xfrm>
          <a:off x="0" y="0"/>
          <a:ext cx="0" cy="0"/>
          <a:chOff x="0" y="0"/>
          <a:chExt cx="0" cy="0"/>
        </a:xfrm>
      </p:grpSpPr>
      <p:sp>
        <p:nvSpPr>
          <p:cNvPr id="48" name="Google Shape;48;p12"/>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 type="body"/>
          </p:nvPr>
        </p:nvSpPr>
        <p:spPr>
          <a:xfrm>
            <a:off x="1080000" y="756828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12"/>
          <p:cNvSpPr txBox="1"/>
          <p:nvPr>
            <p:ph idx="2" type="body"/>
          </p:nvPr>
        </p:nvSpPr>
        <p:spPr>
          <a:xfrm>
            <a:off x="1145520" y="756828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p12"/>
          <p:cNvSpPr txBox="1"/>
          <p:nvPr>
            <p:ph idx="3" type="body"/>
          </p:nvPr>
        </p:nvSpPr>
        <p:spPr>
          <a:xfrm>
            <a:off x="1080000" y="1874772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12"/>
          <p:cNvSpPr txBox="1"/>
          <p:nvPr>
            <p:ph idx="4" type="body"/>
          </p:nvPr>
        </p:nvSpPr>
        <p:spPr>
          <a:xfrm>
            <a:off x="1145520" y="1874772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3" name="Shape 53"/>
        <p:cNvGrpSpPr/>
        <p:nvPr/>
      </p:nvGrpSpPr>
      <p:grpSpPr>
        <a:xfrm>
          <a:off x="0" y="0"/>
          <a:ext cx="0" cy="0"/>
          <a:chOff x="0" y="0"/>
          <a:chExt cx="0" cy="0"/>
        </a:xfrm>
      </p:grpSpPr>
      <p:sp>
        <p:nvSpPr>
          <p:cNvPr id="54" name="Google Shape;54;p13"/>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 type="body"/>
          </p:nvPr>
        </p:nvSpPr>
        <p:spPr>
          <a:xfrm>
            <a:off x="1080000" y="7568280"/>
            <a:ext cx="4068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13"/>
          <p:cNvSpPr txBox="1"/>
          <p:nvPr>
            <p:ph idx="2" type="body"/>
          </p:nvPr>
        </p:nvSpPr>
        <p:spPr>
          <a:xfrm>
            <a:off x="1123200" y="7568280"/>
            <a:ext cx="4068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13"/>
          <p:cNvSpPr txBox="1"/>
          <p:nvPr>
            <p:ph idx="3" type="body"/>
          </p:nvPr>
        </p:nvSpPr>
        <p:spPr>
          <a:xfrm>
            <a:off x="1166040" y="7568280"/>
            <a:ext cx="4068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13"/>
          <p:cNvSpPr txBox="1"/>
          <p:nvPr>
            <p:ph idx="4" type="body"/>
          </p:nvPr>
        </p:nvSpPr>
        <p:spPr>
          <a:xfrm>
            <a:off x="1080000" y="18747720"/>
            <a:ext cx="4068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13"/>
          <p:cNvSpPr txBox="1"/>
          <p:nvPr>
            <p:ph idx="5" type="body"/>
          </p:nvPr>
        </p:nvSpPr>
        <p:spPr>
          <a:xfrm>
            <a:off x="1123200" y="18747720"/>
            <a:ext cx="4068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13"/>
          <p:cNvSpPr txBox="1"/>
          <p:nvPr>
            <p:ph idx="6" type="body"/>
          </p:nvPr>
        </p:nvSpPr>
        <p:spPr>
          <a:xfrm>
            <a:off x="1166040" y="18747720"/>
            <a:ext cx="4068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 type="subTitle"/>
          </p:nvPr>
        </p:nvSpPr>
        <p:spPr>
          <a:xfrm>
            <a:off x="1080000" y="7568280"/>
            <a:ext cx="127440" cy="2140308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1080000" y="7568280"/>
            <a:ext cx="127440" cy="214030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 name="Shape 26"/>
        <p:cNvGrpSpPr/>
        <p:nvPr/>
      </p:nvGrpSpPr>
      <p:grpSpPr>
        <a:xfrm>
          <a:off x="0" y="0"/>
          <a:ext cx="0" cy="0"/>
          <a:chOff x="0" y="0"/>
          <a:chExt cx="0" cy="0"/>
        </a:xfrm>
      </p:grpSpPr>
      <p:sp>
        <p:nvSpPr>
          <p:cNvPr id="27" name="Google Shape;27;p7"/>
          <p:cNvSpPr txBox="1"/>
          <p:nvPr>
            <p:ph idx="1" type="subTitle"/>
          </p:nvPr>
        </p:nvSpPr>
        <p:spPr>
          <a:xfrm>
            <a:off x="1080000" y="1292400"/>
            <a:ext cx="19439281" cy="2510927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8" name="Shape 28"/>
        <p:cNvGrpSpPr/>
        <p:nvPr/>
      </p:nvGrpSpPr>
      <p:grpSpPr>
        <a:xfrm>
          <a:off x="0" y="0"/>
          <a:ext cx="0" cy="0"/>
          <a:chOff x="0" y="0"/>
          <a:chExt cx="0" cy="0"/>
        </a:xfrm>
      </p:grpSpPr>
      <p:sp>
        <p:nvSpPr>
          <p:cNvPr id="29" name="Google Shape;29;p8"/>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 type="body"/>
          </p:nvPr>
        </p:nvSpPr>
        <p:spPr>
          <a:xfrm>
            <a:off x="1080000" y="756828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8"/>
          <p:cNvSpPr txBox="1"/>
          <p:nvPr>
            <p:ph idx="2" type="body"/>
          </p:nvPr>
        </p:nvSpPr>
        <p:spPr>
          <a:xfrm>
            <a:off x="1145520" y="7568280"/>
            <a:ext cx="61920" cy="214030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8"/>
          <p:cNvSpPr txBox="1"/>
          <p:nvPr>
            <p:ph idx="3" type="body"/>
          </p:nvPr>
        </p:nvSpPr>
        <p:spPr>
          <a:xfrm>
            <a:off x="1080000" y="1874772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body"/>
          </p:nvPr>
        </p:nvSpPr>
        <p:spPr>
          <a:xfrm>
            <a:off x="1080000" y="7568280"/>
            <a:ext cx="61920" cy="214030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9"/>
          <p:cNvSpPr txBox="1"/>
          <p:nvPr>
            <p:ph idx="2" type="body"/>
          </p:nvPr>
        </p:nvSpPr>
        <p:spPr>
          <a:xfrm>
            <a:off x="1145520" y="756828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9"/>
          <p:cNvSpPr txBox="1"/>
          <p:nvPr>
            <p:ph idx="3" type="body"/>
          </p:nvPr>
        </p:nvSpPr>
        <p:spPr>
          <a:xfrm>
            <a:off x="1145520" y="1874772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8" name="Shape 38"/>
        <p:cNvGrpSpPr/>
        <p:nvPr/>
      </p:nvGrpSpPr>
      <p:grpSpPr>
        <a:xfrm>
          <a:off x="0" y="0"/>
          <a:ext cx="0" cy="0"/>
          <a:chOff x="0" y="0"/>
          <a:chExt cx="0" cy="0"/>
        </a:xfrm>
      </p:grpSpPr>
      <p:sp>
        <p:nvSpPr>
          <p:cNvPr id="39" name="Google Shape;39;p10"/>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 type="body"/>
          </p:nvPr>
        </p:nvSpPr>
        <p:spPr>
          <a:xfrm>
            <a:off x="1080000" y="756828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10"/>
          <p:cNvSpPr txBox="1"/>
          <p:nvPr>
            <p:ph idx="2" type="body"/>
          </p:nvPr>
        </p:nvSpPr>
        <p:spPr>
          <a:xfrm>
            <a:off x="1145520" y="7568280"/>
            <a:ext cx="6192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10"/>
          <p:cNvSpPr txBox="1"/>
          <p:nvPr>
            <p:ph idx="3" type="body"/>
          </p:nvPr>
        </p:nvSpPr>
        <p:spPr>
          <a:xfrm>
            <a:off x="1080000" y="18747720"/>
            <a:ext cx="127440" cy="102092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80000" y="1292400"/>
            <a:ext cx="19439281" cy="541656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080000" y="7568280"/>
            <a:ext cx="127440" cy="2140308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9pPr>
          </a:lstStyle>
          <a:p/>
        </p:txBody>
      </p:sp>
      <p:sp>
        <p:nvSpPr>
          <p:cNvPr id="12" name="Google Shape;12;p1"/>
          <p:cNvSpPr txBox="1"/>
          <p:nvPr>
            <p:ph idx="2" type="body"/>
          </p:nvPr>
        </p:nvSpPr>
        <p:spPr>
          <a:xfrm>
            <a:off x="1215000" y="7568280"/>
            <a:ext cx="127440" cy="2140308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62"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jp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14"/>
          <p:cNvPicPr preferRelativeResize="0"/>
          <p:nvPr/>
        </p:nvPicPr>
        <p:blipFill rotWithShape="1">
          <a:blip r:embed="rId3">
            <a:alphaModFix/>
          </a:blip>
          <a:srcRect b="77407" l="0" r="0" t="4935"/>
          <a:stretch/>
        </p:blipFill>
        <p:spPr>
          <a:xfrm>
            <a:off x="0" y="0"/>
            <a:ext cx="21602519" cy="6393240"/>
          </a:xfrm>
          <a:prstGeom prst="rect">
            <a:avLst/>
          </a:prstGeom>
          <a:noFill/>
          <a:ln>
            <a:noFill/>
          </a:ln>
        </p:spPr>
      </p:pic>
      <p:sp>
        <p:nvSpPr>
          <p:cNvPr id="67" name="Google Shape;67;p14"/>
          <p:cNvSpPr/>
          <p:nvPr/>
        </p:nvSpPr>
        <p:spPr>
          <a:xfrm>
            <a:off x="3105150" y="6393250"/>
            <a:ext cx="15144899" cy="2502900"/>
          </a:xfrm>
          <a:prstGeom prst="rect">
            <a:avLst/>
          </a:prstGeom>
          <a:noFill/>
          <a:ln>
            <a:noFill/>
          </a:ln>
        </p:spPr>
        <p:txBody>
          <a:bodyPr anchorCtr="0" anchor="t" bIns="173875" lIns="347025" spcFirstLastPara="1" rIns="347025" wrap="square" tIns="173875">
            <a:noAutofit/>
          </a:bodyPr>
          <a:lstStyle/>
          <a:p>
            <a:pPr indent="0" lvl="0" marL="0" marR="0" rtl="0" algn="ctr">
              <a:lnSpc>
                <a:spcPct val="100000"/>
              </a:lnSpc>
              <a:spcBef>
                <a:spcPts val="0"/>
              </a:spcBef>
              <a:spcAft>
                <a:spcPts val="0"/>
              </a:spcAft>
              <a:buClr>
                <a:srgbClr val="000000"/>
              </a:buClr>
              <a:buSzPts val="3800"/>
              <a:buFont typeface="Arial"/>
              <a:buNone/>
            </a:pPr>
            <a:r>
              <a:rPr b="1" i="0" lang="pt-BR" sz="3800" u="none" cap="none" strike="noStrike">
                <a:solidFill>
                  <a:srgbClr val="000000"/>
                </a:solidFill>
                <a:latin typeface="Raleway"/>
                <a:ea typeface="Raleway"/>
                <a:cs typeface="Raleway"/>
                <a:sym typeface="Raleway"/>
              </a:rPr>
              <a:t>Identificação e Quantificação de Cianobactérias em Represas no Município de Caxias do Sul</a:t>
            </a:r>
            <a:endParaRPr b="0" i="0" sz="3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Autores: Bruno Rossato</a:t>
            </a:r>
            <a:r>
              <a:rPr b="0" baseline="30000" i="0" lang="pt-BR" sz="3200" u="none" cap="none" strike="noStrike">
                <a:solidFill>
                  <a:srgbClr val="000000"/>
                </a:solidFill>
                <a:latin typeface="Arial"/>
                <a:ea typeface="Arial"/>
                <a:cs typeface="Arial"/>
                <a:sym typeface="Arial"/>
              </a:rPr>
              <a:t>1</a:t>
            </a:r>
            <a:r>
              <a:rPr b="0" i="0" lang="pt-BR" sz="3200" u="none" cap="none" strike="noStrike">
                <a:solidFill>
                  <a:srgbClr val="000000"/>
                </a:solidFill>
                <a:latin typeface="Arial"/>
                <a:ea typeface="Arial"/>
                <a:cs typeface="Arial"/>
                <a:sym typeface="Arial"/>
              </a:rPr>
              <a:t>, </a:t>
            </a:r>
            <a:r>
              <a:rPr b="0" i="0" lang="pt-BR" sz="3200" u="sng" cap="none" strike="noStrike">
                <a:solidFill>
                  <a:srgbClr val="000000"/>
                </a:solidFill>
                <a:latin typeface="Arial"/>
                <a:ea typeface="Arial"/>
                <a:cs typeface="Arial"/>
                <a:sym typeface="Arial"/>
              </a:rPr>
              <a:t>Rosane Maria Lanzer</a:t>
            </a:r>
            <a:r>
              <a:rPr b="0" baseline="30000" i="0" lang="pt-BR" sz="3200" u="none" cap="none" strike="noStrike">
                <a:solidFill>
                  <a:srgbClr val="000000"/>
                </a:solidFill>
                <a:latin typeface="Arial"/>
                <a:ea typeface="Arial"/>
                <a:cs typeface="Arial"/>
                <a:sym typeface="Arial"/>
              </a:rPr>
              <a:t>1</a:t>
            </a:r>
            <a:endParaRPr b="0" baseline="30000"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baseline="30000" i="0" lang="pt-BR" sz="1800" u="none" cap="none" strike="noStrike">
                <a:solidFill>
                  <a:srgbClr val="000000"/>
                </a:solidFill>
                <a:latin typeface="Arial"/>
                <a:ea typeface="Arial"/>
                <a:cs typeface="Arial"/>
                <a:sym typeface="Arial"/>
              </a:rPr>
              <a:t>1 </a:t>
            </a:r>
            <a:r>
              <a:rPr b="0" i="0" lang="pt-BR" sz="1800" u="none" cap="none" strike="noStrike">
                <a:solidFill>
                  <a:srgbClr val="000000"/>
                </a:solidFill>
                <a:latin typeface="Arial"/>
                <a:ea typeface="Arial"/>
                <a:cs typeface="Arial"/>
                <a:sym typeface="Arial"/>
              </a:rPr>
              <a:t>Laboratório de Limnologia e Toxicologia, Universidade de Caxias do Sul - Campus-Sede, 95070-560, Caxias do Sul - RS, Brasil</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baseline="30000" i="0" sz="1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0" baseline="30000" i="0" sz="3200" u="none" cap="none" strike="noStrike">
              <a:solidFill>
                <a:srgbClr val="000000"/>
              </a:solidFill>
              <a:latin typeface="Arial"/>
              <a:ea typeface="Arial"/>
              <a:cs typeface="Arial"/>
              <a:sym typeface="Arial"/>
            </a:endParaRPr>
          </a:p>
        </p:txBody>
      </p:sp>
      <p:sp>
        <p:nvSpPr>
          <p:cNvPr id="68" name="Google Shape;68;p14"/>
          <p:cNvSpPr/>
          <p:nvPr/>
        </p:nvSpPr>
        <p:spPr>
          <a:xfrm>
            <a:off x="550050" y="20469150"/>
            <a:ext cx="10144200" cy="714300"/>
          </a:xfrm>
          <a:prstGeom prst="rect">
            <a:avLst/>
          </a:prstGeom>
          <a:solidFill>
            <a:schemeClr val="lt1"/>
          </a:solidFill>
          <a:ln>
            <a:noFill/>
          </a:ln>
        </p:spPr>
        <p:txBody>
          <a:bodyPr anchorCtr="0" anchor="t" bIns="173875" lIns="347025" spcFirstLastPara="1" rIns="347025" wrap="square" tIns="173875">
            <a:noAutofit/>
          </a:bodyPr>
          <a:lstStyle/>
          <a:p>
            <a:pPr indent="0" lvl="0" marL="0" marR="0" rtl="0" algn="ctr">
              <a:lnSpc>
                <a:spcPct val="100000"/>
              </a:lnSpc>
              <a:spcBef>
                <a:spcPts val="0"/>
              </a:spcBef>
              <a:spcAft>
                <a:spcPts val="0"/>
              </a:spcAft>
              <a:buClr>
                <a:srgbClr val="000000"/>
              </a:buClr>
              <a:buSzPts val="3200"/>
              <a:buFont typeface="Arial"/>
              <a:buNone/>
            </a:pPr>
            <a:r>
              <a:rPr b="1" i="0" lang="pt-BR" sz="3200" u="none" cap="none" strike="noStrike">
                <a:solidFill>
                  <a:srgbClr val="FFFFFF"/>
                </a:solidFill>
                <a:highlight>
                  <a:srgbClr val="134F5C"/>
                </a:highlight>
                <a:latin typeface="Raleway"/>
                <a:ea typeface="Raleway"/>
                <a:cs typeface="Raleway"/>
                <a:sym typeface="Raleway"/>
              </a:rPr>
              <a:t>Metodologia</a:t>
            </a:r>
            <a:endParaRPr b="0" i="0" sz="3200" u="none" cap="none" strike="noStrike">
              <a:solidFill>
                <a:srgbClr val="FFFFFF"/>
              </a:solidFill>
              <a:highlight>
                <a:srgbClr val="134F5C"/>
              </a:highlight>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pt-BR"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69" name="Google Shape;69;p14"/>
          <p:cNvSpPr/>
          <p:nvPr/>
        </p:nvSpPr>
        <p:spPr>
          <a:xfrm>
            <a:off x="10862250" y="20531200"/>
            <a:ext cx="10368000" cy="5823300"/>
          </a:xfrm>
          <a:prstGeom prst="rect">
            <a:avLst/>
          </a:prstGeom>
          <a:noFill/>
          <a:ln>
            <a:noFill/>
          </a:ln>
        </p:spPr>
        <p:txBody>
          <a:bodyPr anchorCtr="0" anchor="t" bIns="32025" lIns="64425" spcFirstLastPara="1" rIns="64425" wrap="square" tIns="32025">
            <a:noAutofit/>
          </a:bodyPr>
          <a:lstStyle/>
          <a:p>
            <a:pPr indent="0" lvl="0" marL="0" marR="0" rtl="0" algn="ctr">
              <a:lnSpc>
                <a:spcPct val="100000"/>
              </a:lnSpc>
              <a:spcBef>
                <a:spcPts val="0"/>
              </a:spcBef>
              <a:spcAft>
                <a:spcPts val="0"/>
              </a:spcAft>
              <a:buClr>
                <a:srgbClr val="000000"/>
              </a:buClr>
              <a:buSzPts val="3200"/>
              <a:buFont typeface="Arial"/>
              <a:buNone/>
            </a:pPr>
            <a:r>
              <a:rPr b="1" i="0" lang="pt-BR" sz="3200" u="none" cap="none" strike="noStrike">
                <a:solidFill>
                  <a:srgbClr val="FFFFFF"/>
                </a:solidFill>
                <a:highlight>
                  <a:srgbClr val="134F5C"/>
                </a:highlight>
                <a:latin typeface="Raleway"/>
                <a:ea typeface="Raleway"/>
                <a:cs typeface="Raleway"/>
                <a:sym typeface="Raleway"/>
              </a:rPr>
              <a:t>Conclusões</a:t>
            </a:r>
            <a:endParaRPr b="1" i="0" sz="3200" u="none" cap="none" strike="noStrike">
              <a:solidFill>
                <a:srgbClr val="FFFFFF"/>
              </a:solidFill>
              <a:highlight>
                <a:srgbClr val="134F5C"/>
              </a:highlight>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Embora o estudo não tenha sido finalizado, </a:t>
            </a:r>
            <a:r>
              <a:rPr lang="pt-BR" sz="3200"/>
              <a:t>a presença de algas produtoras de toxinas</a:t>
            </a:r>
            <a:r>
              <a:rPr b="0" i="0" lang="pt-BR" sz="3200" u="none" cap="none" strike="noStrike">
                <a:solidFill>
                  <a:srgbClr val="000000"/>
                </a:solidFill>
                <a:latin typeface="Arial"/>
                <a:ea typeface="Arial"/>
                <a:cs typeface="Arial"/>
                <a:sym typeface="Arial"/>
              </a:rPr>
              <a:t> </a:t>
            </a:r>
            <a:r>
              <a:rPr lang="pt-BR" sz="3200"/>
              <a:t>indica</a:t>
            </a:r>
            <a:r>
              <a:rPr b="0" i="0" lang="pt-BR" sz="3200" u="none" cap="none" strike="noStrike">
                <a:solidFill>
                  <a:srgbClr val="000000"/>
                </a:solidFill>
                <a:latin typeface="Arial"/>
                <a:ea typeface="Arial"/>
                <a:cs typeface="Arial"/>
                <a:sym typeface="Arial"/>
              </a:rPr>
              <a:t> uma preocupação com algumas das represas escolhidas, demonstrando a importância do monitoramento contínuo desses locais. Ao mesmo tempo, auxilia os órgãos de controle do município com mais dados para enfrentar possíveis eventos de contaminação. Por ser um estudo de base, há também o benefício do conhecimento da diversidade planctônica das represas da região, que é pouco estudada e possui importância na saúde e na qualidade da água de consumo. </a:t>
            </a:r>
            <a:endParaRPr b="0" i="0" sz="3200" u="none" cap="none" strike="noStrike">
              <a:solidFill>
                <a:srgbClr val="000000"/>
              </a:solidFill>
              <a:latin typeface="Arial"/>
              <a:ea typeface="Arial"/>
              <a:cs typeface="Arial"/>
              <a:sym typeface="Arial"/>
            </a:endParaRPr>
          </a:p>
        </p:txBody>
      </p:sp>
      <p:sp>
        <p:nvSpPr>
          <p:cNvPr id="70" name="Google Shape;70;p14"/>
          <p:cNvSpPr/>
          <p:nvPr/>
        </p:nvSpPr>
        <p:spPr>
          <a:xfrm>
            <a:off x="10862250" y="26810800"/>
            <a:ext cx="10368000" cy="5472600"/>
          </a:xfrm>
          <a:prstGeom prst="rect">
            <a:avLst/>
          </a:prstGeom>
          <a:noFill/>
          <a:ln>
            <a:noFill/>
          </a:ln>
        </p:spPr>
        <p:txBody>
          <a:bodyPr anchorCtr="0" anchor="t" bIns="32025" lIns="64425" spcFirstLastPara="1" rIns="64425" wrap="square" tIns="32025">
            <a:noAutofit/>
          </a:bodyPr>
          <a:lstStyle/>
          <a:p>
            <a:pPr indent="0" lvl="0" marL="0" marR="0" rtl="0" algn="ctr">
              <a:lnSpc>
                <a:spcPct val="100000"/>
              </a:lnSpc>
              <a:spcBef>
                <a:spcPts val="0"/>
              </a:spcBef>
              <a:spcAft>
                <a:spcPts val="0"/>
              </a:spcAft>
              <a:buClr>
                <a:srgbClr val="000000"/>
              </a:buClr>
              <a:buSzPts val="3200"/>
              <a:buFont typeface="Arial"/>
              <a:buNone/>
            </a:pPr>
            <a:r>
              <a:rPr b="1" i="0" lang="pt-BR" sz="3200" u="none" cap="none" strike="noStrike">
                <a:solidFill>
                  <a:srgbClr val="FFFFFF"/>
                </a:solidFill>
                <a:highlight>
                  <a:srgbClr val="134F5C"/>
                </a:highlight>
                <a:latin typeface="Raleway"/>
                <a:ea typeface="Raleway"/>
                <a:cs typeface="Raleway"/>
                <a:sym typeface="Raleway"/>
              </a:rPr>
              <a:t>Referências Bibliográficas</a:t>
            </a:r>
            <a:endParaRPr b="1" i="0" sz="3200" u="none" cap="none" strike="noStrike">
              <a:solidFill>
                <a:srgbClr val="FFFFFF"/>
              </a:solidFill>
              <a:highlight>
                <a:srgbClr val="134F5C"/>
              </a:highlight>
              <a:latin typeface="Raleway"/>
              <a:ea typeface="Raleway"/>
              <a:cs typeface="Raleway"/>
              <a:sym typeface="Raleway"/>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BICUDO, C.E. M.; MENEZES, M. (Org.). Gêneros de Algas de Águas Continentais do Brasil: chave para identificação e descrições. 3. ed. São Carlos: Rima, 2017. 572 p.</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CHORUS, I.; BARTRAM, J. </a:t>
            </a:r>
            <a:r>
              <a:rPr b="1" i="0" lang="pt-BR" sz="1100" u="none" cap="none" strike="noStrike">
                <a:solidFill>
                  <a:schemeClr val="dk1"/>
                </a:solidFill>
                <a:highlight>
                  <a:srgbClr val="FFFFFF"/>
                </a:highlight>
                <a:latin typeface="Arial"/>
                <a:ea typeface="Arial"/>
                <a:cs typeface="Arial"/>
                <a:sym typeface="Arial"/>
              </a:rPr>
              <a:t>Toxic cyanobacteria in water: a guide to their public health consequences, monitoring and management. </a:t>
            </a:r>
            <a:r>
              <a:rPr b="0" i="0" lang="pt-BR" sz="1100" u="none" cap="none" strike="noStrike">
                <a:solidFill>
                  <a:schemeClr val="dk1"/>
                </a:solidFill>
                <a:highlight>
                  <a:srgbClr val="FFFFFF"/>
                </a:highlight>
                <a:latin typeface="Arial"/>
                <a:ea typeface="Arial"/>
                <a:cs typeface="Arial"/>
                <a:sym typeface="Arial"/>
              </a:rPr>
              <a:t>3. ed. London And New York: World Health Organization, 1998. 152 p. Disponível em: &lt;https://www.who.int/water_sanitation_health/resourcesquality/toxcyanbegin.pdf&gt;. Acesso em: 10 ago. 2019.</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CETESB - COMPANHIA AMBIENTAL DO ESTADO DE SÃO PAULO. </a:t>
            </a:r>
            <a:r>
              <a:rPr b="1" i="0" lang="pt-BR" sz="1100" u="none" cap="none" strike="noStrike">
                <a:solidFill>
                  <a:schemeClr val="dk1"/>
                </a:solidFill>
                <a:highlight>
                  <a:srgbClr val="FFFFFF"/>
                </a:highlight>
                <a:latin typeface="Arial"/>
                <a:ea typeface="Arial"/>
                <a:cs typeface="Arial"/>
                <a:sym typeface="Arial"/>
              </a:rPr>
              <a:t>L5.303</a:t>
            </a:r>
            <a:r>
              <a:rPr b="0" i="0" lang="pt-BR" sz="1100" u="none" cap="none" strike="noStrike">
                <a:solidFill>
                  <a:schemeClr val="dk1"/>
                </a:solidFill>
                <a:highlight>
                  <a:srgbClr val="FFFFFF"/>
                </a:highlight>
                <a:latin typeface="Arial"/>
                <a:ea typeface="Arial"/>
                <a:cs typeface="Arial"/>
                <a:sym typeface="Arial"/>
              </a:rPr>
              <a:t>: Fitoplâncton de água doce: Métodos qualitativo e quantitativo. 4 ed. São Paulo, 2012. 24 p. Disponível em: &lt;https://cetesb.sp.gov.br/normas-tecnicas-cetesb/normas-tecnicas-vigentes/&gt;. Acesso em: 08 nov. 2019.</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CETESB - COMPANHIA AMBIENTAL DO ESTADO DE SÃO PAULO. </a:t>
            </a:r>
            <a:r>
              <a:rPr b="1" i="0" lang="pt-BR" sz="1100" u="none" cap="none" strike="noStrike">
                <a:solidFill>
                  <a:schemeClr val="dk1"/>
                </a:solidFill>
                <a:highlight>
                  <a:srgbClr val="FFFFFF"/>
                </a:highlight>
                <a:latin typeface="Arial"/>
                <a:ea typeface="Arial"/>
                <a:cs typeface="Arial"/>
                <a:sym typeface="Arial"/>
              </a:rPr>
              <a:t>L5.306</a:t>
            </a:r>
            <a:r>
              <a:rPr b="0" i="0" lang="pt-BR" sz="1100" u="none" cap="none" strike="noStrike">
                <a:solidFill>
                  <a:schemeClr val="dk1"/>
                </a:solidFill>
                <a:highlight>
                  <a:srgbClr val="FFFFFF"/>
                </a:highlight>
                <a:latin typeface="Arial"/>
                <a:ea typeface="Arial"/>
                <a:cs typeface="Arial"/>
                <a:sym typeface="Arial"/>
              </a:rPr>
              <a:t>: Determinação de Clorofila a e Feofitina a: método espectrofotométrico. 3 ed. São Paulo, 2014. 14 p. Disponível em: &lt;https://cetesb.sp.gov.br/normas-tecnicas-cetesb/normas-tecnicas-vigentes/&gt;. Acesso em: 08 nov. 2019.</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CETESB - COMPANHIA AMBIENTAL DO ESTADO DE SÃO PAULO, AGÊNCIA NACIONAL DE ÁGUAS. </a:t>
            </a:r>
            <a:r>
              <a:rPr b="1" i="0" lang="pt-BR" sz="1100" u="none" cap="none" strike="noStrike">
                <a:solidFill>
                  <a:schemeClr val="dk1"/>
                </a:solidFill>
                <a:highlight>
                  <a:srgbClr val="FFFFFF"/>
                </a:highlight>
                <a:latin typeface="Arial"/>
                <a:ea typeface="Arial"/>
                <a:cs typeface="Arial"/>
                <a:sym typeface="Arial"/>
              </a:rPr>
              <a:t>Guia nacional de coleta e preservação de amostra</a:t>
            </a:r>
            <a:r>
              <a:rPr b="0" i="0" lang="pt-BR" sz="1100" u="none" cap="none" strike="noStrike">
                <a:solidFill>
                  <a:schemeClr val="dk1"/>
                </a:solidFill>
                <a:highlight>
                  <a:srgbClr val="FFFFFF"/>
                </a:highlight>
                <a:latin typeface="Arial"/>
                <a:ea typeface="Arial"/>
                <a:cs typeface="Arial"/>
                <a:sym typeface="Arial"/>
              </a:rPr>
              <a:t>s: água, sedimento, comunidades aquáticas e efluentes líquidos. São Paulo: CETESB: Brasília: ANA, 2011. 326 p. Disponível em: &lt;https://capacitacao.ead.unesp.br/dspace/handle/ana/263&gt;. Acesso em: 15 nov. 2019.</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KOMÁREK, J. Review of the cyanobacterial genera implying planktic species after recent taxonomic revisions according to polyphasic methods: state as of 2014. </a:t>
            </a:r>
            <a:r>
              <a:rPr b="1" i="0" lang="pt-BR" sz="1100" u="none" cap="none" strike="noStrike">
                <a:solidFill>
                  <a:schemeClr val="dk1"/>
                </a:solidFill>
                <a:highlight>
                  <a:srgbClr val="FFFFFF"/>
                </a:highlight>
                <a:latin typeface="Arial"/>
                <a:ea typeface="Arial"/>
                <a:cs typeface="Arial"/>
                <a:sym typeface="Arial"/>
              </a:rPr>
              <a:t>Hydrobiologia</a:t>
            </a:r>
            <a:r>
              <a:rPr b="0" i="0" lang="pt-BR" sz="1100" u="none" cap="none" strike="noStrike">
                <a:solidFill>
                  <a:schemeClr val="dk1"/>
                </a:solidFill>
                <a:highlight>
                  <a:srgbClr val="FFFFFF"/>
                </a:highlight>
                <a:latin typeface="Arial"/>
                <a:ea typeface="Arial"/>
                <a:cs typeface="Arial"/>
                <a:sym typeface="Arial"/>
              </a:rPr>
              <a:t>, [s.l.], v. 764, n. 1, p.259-270, 26 mar. 2015. Springer Science and Business Media LLC. http://dx.doi.org/10.1007/s10750-015-2242-0. Disponível em: &lt;https://link.springer.com/article/10.1007/s10750-015-2242-0&gt;. Acesso em: 24 ago. 2019.</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pt-BR" sz="1100" u="none" cap="none" strike="noStrike">
                <a:solidFill>
                  <a:schemeClr val="dk1"/>
                </a:solidFill>
                <a:highlight>
                  <a:srgbClr val="FFFFFF"/>
                </a:highlight>
                <a:latin typeface="Arial"/>
                <a:ea typeface="Arial"/>
                <a:cs typeface="Arial"/>
                <a:sym typeface="Arial"/>
              </a:rPr>
              <a:t>MINISTÉRIO DA SAÚDE. Portaria de Consolidação no 5, de 28 de Setembro de 2017: Consolidação das normas sobre as ações e os serviços de saúde do Sistema Único de Saúde. 28 set. 2017. </a:t>
            </a:r>
            <a:r>
              <a:rPr b="0" i="0" lang="pt-BR" sz="1100" u="none" cap="none" strike="noStrike">
                <a:solidFill>
                  <a:srgbClr val="222222"/>
                </a:solidFill>
                <a:highlight>
                  <a:srgbClr val="FFFFFF"/>
                </a:highlight>
                <a:latin typeface="Arial"/>
                <a:ea typeface="Arial"/>
                <a:cs typeface="Arial"/>
                <a:sym typeface="Arial"/>
              </a:rPr>
              <a:t>Disponível em: &lt;http://www.mpf.mp.br/atuacao-tematica/ccr4/dados-da-atuacao/projetos/qualidade-da-agua/legislacao/portarias/portaria-de-consolidacao-no-5-de-28-de-setembro-de-2017-1/view&gt;. Acesso em: 05 nov. 2019.</a:t>
            </a:r>
            <a:endParaRPr b="0" i="0" sz="1100" u="none" cap="none" strike="noStrike">
              <a:solidFill>
                <a:schemeClr val="dk1"/>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highlight>
                <a:srgbClr val="FFFFFF"/>
              </a:highlight>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t/>
            </a:r>
            <a:endParaRPr b="0" i="0" sz="1000" u="none" cap="none" strike="noStrike">
              <a:solidFill>
                <a:schemeClr val="dk1"/>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pt-BR" sz="3200" u="none" cap="none" strike="noStrike">
                <a:solidFill>
                  <a:srgbClr val="FFFFFF"/>
                </a:solidFill>
                <a:latin typeface="Raleway"/>
                <a:ea typeface="Raleway"/>
                <a:cs typeface="Raleway"/>
                <a:sym typeface="Raleway"/>
              </a:rPr>
              <a:t>asda1</a:t>
            </a:r>
            <a:endParaRPr b="0" i="0" sz="3200" u="none" cap="none" strike="noStrike">
              <a:solidFill>
                <a:srgbClr val="FFFFFF"/>
              </a:solidFill>
              <a:latin typeface="Raleway"/>
              <a:ea typeface="Raleway"/>
              <a:cs typeface="Raleway"/>
              <a:sym typeface="Raleway"/>
            </a:endParaRPr>
          </a:p>
        </p:txBody>
      </p:sp>
      <p:sp>
        <p:nvSpPr>
          <p:cNvPr id="71" name="Google Shape;71;p14"/>
          <p:cNvSpPr/>
          <p:nvPr/>
        </p:nvSpPr>
        <p:spPr>
          <a:xfrm>
            <a:off x="26850" y="7038063"/>
            <a:ext cx="3535500" cy="1300200"/>
          </a:xfrm>
          <a:prstGeom prst="rect">
            <a:avLst/>
          </a:prstGeom>
          <a:noFill/>
          <a:ln>
            <a:noFill/>
          </a:ln>
        </p:spPr>
        <p:txBody>
          <a:bodyPr anchorCtr="0" anchor="t" bIns="50750" lIns="101150" spcFirstLastPara="1" rIns="101150" wrap="square" tIns="50750">
            <a:noAutofit/>
          </a:bodyPr>
          <a:lstStyle/>
          <a:p>
            <a:pPr indent="0" lvl="0" marL="0" marR="0" rtl="0" algn="ctr">
              <a:lnSpc>
                <a:spcPct val="100000"/>
              </a:lnSpc>
              <a:spcBef>
                <a:spcPts val="0"/>
              </a:spcBef>
              <a:spcAft>
                <a:spcPts val="0"/>
              </a:spcAft>
              <a:buClr>
                <a:srgbClr val="000000"/>
              </a:buClr>
              <a:buSzPts val="2800"/>
              <a:buFont typeface="Arial"/>
              <a:buNone/>
            </a:pPr>
            <a:r>
              <a:rPr b="1" i="0" lang="pt-BR" sz="2800" u="none" cap="none" strike="noStrike">
                <a:solidFill>
                  <a:srgbClr val="000000"/>
                </a:solidFill>
                <a:latin typeface="Raleway"/>
                <a:ea typeface="Raleway"/>
                <a:cs typeface="Raleway"/>
                <a:sym typeface="Raleway"/>
              </a:rPr>
              <a:t>Projeto Eutrofização</a:t>
            </a:r>
            <a:endParaRPr b="1"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800"/>
              <a:buFont typeface="Arial"/>
              <a:buNone/>
            </a:pPr>
            <a:r>
              <a:rPr b="1" i="0" lang="pt-BR" sz="2800" u="none" cap="none" strike="noStrike">
                <a:solidFill>
                  <a:srgbClr val="000000"/>
                </a:solidFill>
                <a:latin typeface="Raleway"/>
                <a:ea typeface="Raleway"/>
                <a:cs typeface="Raleway"/>
                <a:sym typeface="Raleway"/>
              </a:rPr>
              <a:t>BIC/UCS</a:t>
            </a:r>
            <a:endParaRPr b="0" i="0" sz="2800" u="none" cap="none" strike="noStrike">
              <a:solidFill>
                <a:srgbClr val="000000"/>
              </a:solidFill>
              <a:latin typeface="Raleway"/>
              <a:ea typeface="Raleway"/>
              <a:cs typeface="Raleway"/>
              <a:sym typeface="Raleway"/>
            </a:endParaRPr>
          </a:p>
        </p:txBody>
      </p:sp>
      <p:sp>
        <p:nvSpPr>
          <p:cNvPr id="72" name="Google Shape;72;p14"/>
          <p:cNvSpPr/>
          <p:nvPr/>
        </p:nvSpPr>
        <p:spPr>
          <a:xfrm>
            <a:off x="10862275" y="9267800"/>
            <a:ext cx="10368000" cy="2943300"/>
          </a:xfrm>
          <a:prstGeom prst="rect">
            <a:avLst/>
          </a:prstGeom>
          <a:solidFill>
            <a:schemeClr val="lt1"/>
          </a:solidFill>
          <a:ln>
            <a:noFill/>
          </a:ln>
        </p:spPr>
        <p:txBody>
          <a:bodyPr anchorCtr="0" anchor="t" bIns="32025" lIns="64425" spcFirstLastPara="1" rIns="64425" wrap="square" tIns="32025">
            <a:noAutofit/>
          </a:bodyPr>
          <a:lstStyle/>
          <a:p>
            <a:pPr indent="0" lvl="0" marL="0" marR="0" rtl="0" algn="ctr">
              <a:lnSpc>
                <a:spcPct val="100000"/>
              </a:lnSpc>
              <a:spcBef>
                <a:spcPts val="0"/>
              </a:spcBef>
              <a:spcAft>
                <a:spcPts val="0"/>
              </a:spcAft>
              <a:buClr>
                <a:srgbClr val="000000"/>
              </a:buClr>
              <a:buSzPts val="3200"/>
              <a:buFont typeface="Arial"/>
              <a:buNone/>
            </a:pPr>
            <a:r>
              <a:rPr b="1" i="0" lang="pt-BR" sz="3200" u="none" cap="none" strike="noStrike">
                <a:solidFill>
                  <a:srgbClr val="FFFFFF"/>
                </a:solidFill>
                <a:highlight>
                  <a:srgbClr val="134F5C"/>
                </a:highlight>
                <a:latin typeface="Raleway"/>
                <a:ea typeface="Raleway"/>
                <a:cs typeface="Raleway"/>
                <a:sym typeface="Raleway"/>
              </a:rPr>
              <a:t>Resultados e Discussão</a:t>
            </a:r>
            <a:endParaRPr b="0" i="0" sz="3200" u="none" cap="none" strike="noStrike">
              <a:solidFill>
                <a:srgbClr val="FFFFFF"/>
              </a:solidFill>
              <a:highlight>
                <a:srgbClr val="134F5C"/>
              </a:highlight>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A pré-triagem das amostras indicou a presença dos gêneros </a:t>
            </a:r>
            <a:r>
              <a:rPr b="0" i="1" lang="pt-BR" sz="3200" u="none" cap="none" strike="noStrike">
                <a:solidFill>
                  <a:srgbClr val="000000"/>
                </a:solidFill>
                <a:latin typeface="Arial"/>
                <a:ea typeface="Arial"/>
                <a:cs typeface="Arial"/>
                <a:sym typeface="Arial"/>
              </a:rPr>
              <a:t>Microcystis</a:t>
            </a:r>
            <a:r>
              <a:rPr b="0" i="0" lang="pt-BR" sz="3200" u="none" cap="none" strike="noStrike">
                <a:solidFill>
                  <a:srgbClr val="000000"/>
                </a:solidFill>
                <a:latin typeface="Arial"/>
                <a:ea typeface="Arial"/>
                <a:cs typeface="Arial"/>
                <a:sym typeface="Arial"/>
              </a:rPr>
              <a:t>, </a:t>
            </a:r>
            <a:r>
              <a:rPr b="0" i="1" lang="pt-BR" sz="3200" u="none" cap="none" strike="noStrike">
                <a:solidFill>
                  <a:srgbClr val="000000"/>
                </a:solidFill>
                <a:latin typeface="Arial"/>
                <a:ea typeface="Arial"/>
                <a:cs typeface="Arial"/>
                <a:sym typeface="Arial"/>
              </a:rPr>
              <a:t>Planktothrix</a:t>
            </a:r>
            <a:r>
              <a:rPr b="0" i="0" lang="pt-BR" sz="3200" u="none" cap="none" strike="noStrike">
                <a:solidFill>
                  <a:srgbClr val="000000"/>
                </a:solidFill>
                <a:latin typeface="Arial"/>
                <a:ea typeface="Arial"/>
                <a:cs typeface="Arial"/>
                <a:sym typeface="Arial"/>
              </a:rPr>
              <a:t> e </a:t>
            </a:r>
            <a:r>
              <a:rPr b="0" i="1" lang="pt-BR" sz="3200" u="none" cap="none" strike="noStrike">
                <a:solidFill>
                  <a:srgbClr val="000000"/>
                </a:solidFill>
                <a:latin typeface="Arial"/>
                <a:ea typeface="Arial"/>
                <a:cs typeface="Arial"/>
                <a:sym typeface="Arial"/>
              </a:rPr>
              <a:t>Cylindrospermopsis</a:t>
            </a:r>
            <a:r>
              <a:rPr b="0" i="0" lang="pt-BR" sz="3200" u="none" cap="none" strike="noStrike">
                <a:solidFill>
                  <a:srgbClr val="000000"/>
                </a:solidFill>
                <a:latin typeface="Arial"/>
                <a:ea typeface="Arial"/>
                <a:cs typeface="Arial"/>
                <a:sym typeface="Arial"/>
              </a:rPr>
              <a:t>, considerados potencialmente tóxicos. Na represa do sistema Marrecas foi verificada uma floração visível em uma das margens.</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73" name="Google Shape;73;p14"/>
          <p:cNvSpPr txBox="1"/>
          <p:nvPr/>
        </p:nvSpPr>
        <p:spPr>
          <a:xfrm>
            <a:off x="550050" y="9220225"/>
            <a:ext cx="10144200" cy="7362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pt-BR" sz="3200" u="none" cap="none" strike="noStrike">
                <a:solidFill>
                  <a:srgbClr val="FFFFFF"/>
                </a:solidFill>
                <a:highlight>
                  <a:srgbClr val="134F5C"/>
                </a:highlight>
                <a:latin typeface="Raleway"/>
                <a:ea typeface="Raleway"/>
                <a:cs typeface="Raleway"/>
                <a:sym typeface="Raleway"/>
              </a:rPr>
              <a:t>Introdução</a:t>
            </a:r>
            <a:endParaRPr b="1" i="0" sz="3200" u="none" cap="none" strike="noStrike">
              <a:solidFill>
                <a:srgbClr val="FFFFFF"/>
              </a:solidFill>
              <a:highlight>
                <a:srgbClr val="134F5C"/>
              </a:highlight>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As cianobactérias compõem um grupo taxonômico diverso com potencial tóxico, sendo de extrema relevância à saúde humana. Esses organismos respondem a eventos de eutrofização das águas, podendo formar florações (ou </a:t>
            </a:r>
            <a:r>
              <a:rPr b="0" i="1" lang="pt-BR" sz="3200" u="none" cap="none" strike="noStrike">
                <a:solidFill>
                  <a:srgbClr val="000000"/>
                </a:solidFill>
                <a:latin typeface="Arial"/>
                <a:ea typeface="Arial"/>
                <a:cs typeface="Arial"/>
                <a:sym typeface="Arial"/>
              </a:rPr>
              <a:t>blooms</a:t>
            </a:r>
            <a:r>
              <a:rPr b="0" i="0" lang="pt-BR" sz="3200" u="none" cap="none" strike="noStrike">
                <a:solidFill>
                  <a:srgbClr val="000000"/>
                </a:solidFill>
                <a:latin typeface="Arial"/>
                <a:ea typeface="Arial"/>
                <a:cs typeface="Arial"/>
                <a:sym typeface="Arial"/>
              </a:rPr>
              <a:t>), quando se proliferam massivamente. Devido a esse risco, e a problemas graves de intoxicação já ocorridos no Brasil, a legislação brasileira consolidou normativas de monitoramento e de análise de cianobactérias e cianotoxinas em represas de abastecimento. Em virtude da necessidade de garantir a segurança da água para consumo se faz necessário entender os métodos de análise e avaliar se as atuais exigências legais asseguram a qualidade da água.</a:t>
            </a:r>
            <a:endParaRPr b="0" i="0" sz="3200" u="none" cap="none" strike="noStrike">
              <a:solidFill>
                <a:srgbClr val="000000"/>
              </a:solidFill>
              <a:latin typeface="Arial"/>
              <a:ea typeface="Arial"/>
              <a:cs typeface="Arial"/>
              <a:sym typeface="Arial"/>
            </a:endParaRPr>
          </a:p>
        </p:txBody>
      </p:sp>
      <p:cxnSp>
        <p:nvCxnSpPr>
          <p:cNvPr id="74" name="Google Shape;74;p14"/>
          <p:cNvCxnSpPr/>
          <p:nvPr/>
        </p:nvCxnSpPr>
        <p:spPr>
          <a:xfrm>
            <a:off x="0" y="8915400"/>
            <a:ext cx="21602700" cy="0"/>
          </a:xfrm>
          <a:prstGeom prst="straightConnector1">
            <a:avLst/>
          </a:prstGeom>
          <a:noFill/>
          <a:ln cap="flat" cmpd="sng" w="114300">
            <a:solidFill>
              <a:srgbClr val="73BF94"/>
            </a:solidFill>
            <a:prstDash val="solid"/>
            <a:round/>
            <a:headEnd len="sm" w="sm" type="none"/>
            <a:tailEnd len="sm" w="sm" type="none"/>
          </a:ln>
        </p:spPr>
      </p:cxnSp>
      <p:sp>
        <p:nvSpPr>
          <p:cNvPr id="75" name="Google Shape;75;p14"/>
          <p:cNvSpPr txBox="1"/>
          <p:nvPr/>
        </p:nvSpPr>
        <p:spPr>
          <a:xfrm>
            <a:off x="550050" y="17111863"/>
            <a:ext cx="10144200" cy="331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FFFF"/>
                </a:solidFill>
                <a:highlight>
                  <a:srgbClr val="134F5C"/>
                </a:highlight>
                <a:latin typeface="Raleway"/>
                <a:ea typeface="Raleway"/>
                <a:cs typeface="Raleway"/>
                <a:sym typeface="Raleway"/>
              </a:rPr>
              <a:t>Objetivo</a:t>
            </a:r>
            <a:endParaRPr b="1" i="0" sz="3000" u="none" cap="none" strike="noStrike">
              <a:solidFill>
                <a:srgbClr val="FFFFFF"/>
              </a:solidFill>
              <a:highlight>
                <a:srgbClr val="134F5C"/>
              </a:highlight>
              <a:latin typeface="Raleway"/>
              <a:ea typeface="Raleway"/>
              <a:cs typeface="Raleway"/>
              <a:sym typeface="Raleway"/>
            </a:endParaRPr>
          </a:p>
          <a:p>
            <a:pPr indent="0" lvl="0" marL="0" marR="0" rtl="0" algn="just">
              <a:lnSpc>
                <a:spcPct val="100000"/>
              </a:lnSpc>
              <a:spcBef>
                <a:spcPts val="0"/>
              </a:spcBef>
              <a:spcAft>
                <a:spcPts val="0"/>
              </a:spcAft>
              <a:buClr>
                <a:schemeClr val="dk1"/>
              </a:buClr>
              <a:buSzPts val="1100"/>
              <a:buFont typeface="Arial"/>
              <a:buNone/>
            </a:pPr>
            <a:r>
              <a:rPr b="0" i="0" lang="pt-BR" sz="3200" u="none" cap="none" strike="noStrike">
                <a:solidFill>
                  <a:schemeClr val="dk1"/>
                </a:solidFill>
                <a:latin typeface="Arial"/>
                <a:ea typeface="Arial"/>
                <a:cs typeface="Arial"/>
                <a:sym typeface="Arial"/>
              </a:rPr>
              <a:t>O objetivo deste estudo é avaliar a presença de cianobactérias em represas a fim de verificar a integridade ambiental e averiguar se as exigências da Portaria de Consolidação nº 5, do Ministério da Saúde, são atendidas.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id="76" name="Google Shape;76;p14"/>
          <p:cNvPicPr preferRelativeResize="0"/>
          <p:nvPr/>
        </p:nvPicPr>
        <p:blipFill rotWithShape="1">
          <a:blip r:embed="rId4">
            <a:alphaModFix/>
          </a:blip>
          <a:srcRect b="0" l="0" r="0" t="0"/>
          <a:stretch/>
        </p:blipFill>
        <p:spPr>
          <a:xfrm>
            <a:off x="11519100" y="12394375"/>
            <a:ext cx="4424350" cy="3490975"/>
          </a:xfrm>
          <a:prstGeom prst="rect">
            <a:avLst/>
          </a:prstGeom>
          <a:noFill/>
          <a:ln>
            <a:noFill/>
          </a:ln>
        </p:spPr>
      </p:pic>
      <p:pic>
        <p:nvPicPr>
          <p:cNvPr id="77" name="Google Shape;77;p14"/>
          <p:cNvPicPr preferRelativeResize="0"/>
          <p:nvPr/>
        </p:nvPicPr>
        <p:blipFill rotWithShape="1">
          <a:blip r:embed="rId5">
            <a:alphaModFix/>
          </a:blip>
          <a:srcRect b="0" l="0" r="0" t="0"/>
          <a:stretch/>
        </p:blipFill>
        <p:spPr>
          <a:xfrm>
            <a:off x="16139650" y="12394375"/>
            <a:ext cx="4461975" cy="3490975"/>
          </a:xfrm>
          <a:prstGeom prst="rect">
            <a:avLst/>
          </a:prstGeom>
          <a:noFill/>
          <a:ln>
            <a:noFill/>
          </a:ln>
        </p:spPr>
      </p:pic>
      <p:pic>
        <p:nvPicPr>
          <p:cNvPr id="78" name="Google Shape;78;p14"/>
          <p:cNvPicPr preferRelativeResize="0"/>
          <p:nvPr/>
        </p:nvPicPr>
        <p:blipFill rotWithShape="1">
          <a:blip r:embed="rId6">
            <a:alphaModFix/>
          </a:blip>
          <a:srcRect b="0" l="0" r="0" t="0"/>
          <a:stretch/>
        </p:blipFill>
        <p:spPr>
          <a:xfrm>
            <a:off x="18669000" y="6418501"/>
            <a:ext cx="2561277" cy="2400249"/>
          </a:xfrm>
          <a:prstGeom prst="rect">
            <a:avLst/>
          </a:prstGeom>
          <a:noFill/>
          <a:ln>
            <a:noFill/>
          </a:ln>
        </p:spPr>
      </p:pic>
      <p:sp>
        <p:nvSpPr>
          <p:cNvPr id="79" name="Google Shape;79;p14"/>
          <p:cNvSpPr txBox="1"/>
          <p:nvPr/>
        </p:nvSpPr>
        <p:spPr>
          <a:xfrm>
            <a:off x="10862275" y="15992425"/>
            <a:ext cx="10368000" cy="590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700"/>
              <a:buFont typeface="Arial"/>
              <a:buNone/>
            </a:pPr>
            <a:r>
              <a:rPr b="1" i="0" lang="pt-BR" sz="1700" u="none" cap="none" strike="noStrike">
                <a:solidFill>
                  <a:srgbClr val="000000"/>
                </a:solidFill>
                <a:latin typeface="Arial"/>
                <a:ea typeface="Arial"/>
                <a:cs typeface="Arial"/>
                <a:sym typeface="Arial"/>
              </a:rPr>
              <a:t>Figura 1</a:t>
            </a:r>
            <a:r>
              <a:rPr b="0" i="0" lang="pt-BR" sz="1700" u="none" cap="none" strike="noStrike">
                <a:solidFill>
                  <a:srgbClr val="000000"/>
                </a:solidFill>
                <a:latin typeface="Arial"/>
                <a:ea typeface="Arial"/>
                <a:cs typeface="Arial"/>
                <a:sym typeface="Arial"/>
              </a:rPr>
              <a:t>: Floração visível numa das margens da represa do Sistema Marrecas; </a:t>
            </a:r>
            <a:r>
              <a:rPr b="1" i="0" lang="pt-BR" sz="1700" u="none" cap="none" strike="noStrike">
                <a:solidFill>
                  <a:srgbClr val="000000"/>
                </a:solidFill>
                <a:latin typeface="Arial"/>
                <a:ea typeface="Arial"/>
                <a:cs typeface="Arial"/>
                <a:sym typeface="Arial"/>
              </a:rPr>
              <a:t>Figura 2</a:t>
            </a:r>
            <a:r>
              <a:rPr b="0" i="0" lang="pt-BR" sz="1700" u="none" cap="none" strike="noStrike">
                <a:solidFill>
                  <a:srgbClr val="000000"/>
                </a:solidFill>
                <a:latin typeface="Arial"/>
                <a:ea typeface="Arial"/>
                <a:cs typeface="Arial"/>
                <a:sym typeface="Arial"/>
              </a:rPr>
              <a:t>: Imagem microscópica (aumento de 400</a:t>
            </a:r>
            <a:r>
              <a:rPr lang="pt-BR" sz="1700"/>
              <a:t>x)</a:t>
            </a:r>
            <a:r>
              <a:rPr b="0" i="0" lang="pt-BR" sz="1700" u="none" cap="none" strike="noStrike">
                <a:solidFill>
                  <a:srgbClr val="000000"/>
                </a:solidFill>
                <a:latin typeface="Arial"/>
                <a:ea typeface="Arial"/>
                <a:cs typeface="Arial"/>
                <a:sym typeface="Arial"/>
              </a:rPr>
              <a:t> da floração, com os gêneros </a:t>
            </a:r>
            <a:r>
              <a:rPr b="0" i="1" lang="pt-BR" sz="1700" u="none" cap="none" strike="noStrike">
                <a:solidFill>
                  <a:srgbClr val="000000"/>
                </a:solidFill>
                <a:latin typeface="Arial"/>
                <a:ea typeface="Arial"/>
                <a:cs typeface="Arial"/>
                <a:sym typeface="Arial"/>
              </a:rPr>
              <a:t>Microcystis</a:t>
            </a:r>
            <a:r>
              <a:rPr b="0" i="0" lang="pt-BR" sz="1700" u="none" cap="none" strike="noStrike">
                <a:solidFill>
                  <a:srgbClr val="000000"/>
                </a:solidFill>
                <a:latin typeface="Arial"/>
                <a:ea typeface="Arial"/>
                <a:cs typeface="Arial"/>
                <a:sym typeface="Arial"/>
              </a:rPr>
              <a:t> e </a:t>
            </a:r>
            <a:r>
              <a:rPr b="0" i="1" lang="pt-BR" sz="1700" u="none" cap="none" strike="noStrike">
                <a:solidFill>
                  <a:srgbClr val="000000"/>
                </a:solidFill>
                <a:latin typeface="Arial"/>
                <a:ea typeface="Arial"/>
                <a:cs typeface="Arial"/>
                <a:sym typeface="Arial"/>
              </a:rPr>
              <a:t>Planktothrix</a:t>
            </a:r>
            <a:r>
              <a:rPr b="0" i="0" lang="pt-BR" sz="1700" u="none" cap="none" strike="noStrike">
                <a:solidFill>
                  <a:srgbClr val="000000"/>
                </a:solidFill>
                <a:latin typeface="Arial"/>
                <a:ea typeface="Arial"/>
                <a:cs typeface="Arial"/>
                <a:sym typeface="Arial"/>
              </a:rPr>
              <a:t>. Fonte: o autor.</a:t>
            </a:r>
            <a:endParaRPr b="0" i="0" sz="1700" u="none" cap="none" strike="noStrike">
              <a:solidFill>
                <a:srgbClr val="000000"/>
              </a:solidFill>
              <a:latin typeface="Arial"/>
              <a:ea typeface="Arial"/>
              <a:cs typeface="Arial"/>
              <a:sym typeface="Arial"/>
            </a:endParaRPr>
          </a:p>
        </p:txBody>
      </p:sp>
      <p:sp>
        <p:nvSpPr>
          <p:cNvPr id="80" name="Google Shape;80;p14"/>
          <p:cNvSpPr txBox="1"/>
          <p:nvPr/>
        </p:nvSpPr>
        <p:spPr>
          <a:xfrm>
            <a:off x="10862275" y="16583125"/>
            <a:ext cx="10368000" cy="4110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Os organismos também serão quantificados e relacionados às medidas físicas e químicas de cada local amostrado. Essas medidas não tiveram resultados preocupantes, </a:t>
            </a:r>
            <a:r>
              <a:rPr lang="pt-BR" sz="3200"/>
              <a:t>atendendo a legislação</a:t>
            </a:r>
            <a:r>
              <a:rPr b="0" i="0" lang="pt-BR" sz="3200" u="none" cap="none" strike="noStrike">
                <a:solidFill>
                  <a:srgbClr val="000000"/>
                </a:solidFill>
                <a:latin typeface="Arial"/>
                <a:ea typeface="Arial"/>
                <a:cs typeface="Arial"/>
                <a:sym typeface="Arial"/>
              </a:rPr>
              <a:t> (de acordo com a Portaria de Consolidação nº 5). O estudo busca, ainda, a relação entre as medidas de clorofila-a e fosfato total com a concentração de cianobactérias nos locais.</a:t>
            </a:r>
            <a:endParaRPr b="0" i="0" sz="3200" u="none" cap="none" strike="noStrike">
              <a:solidFill>
                <a:srgbClr val="000000"/>
              </a:solidFill>
              <a:latin typeface="Arial"/>
              <a:ea typeface="Arial"/>
              <a:cs typeface="Arial"/>
              <a:sym typeface="Arial"/>
            </a:endParaRPr>
          </a:p>
        </p:txBody>
      </p:sp>
      <p:pic>
        <p:nvPicPr>
          <p:cNvPr descr="UNIDADE 5 PROCEDIMENTOS METODOLÓGICOS PARA COLETA EM CAMPO" id="81" name="Google Shape;81;p14"/>
          <p:cNvPicPr preferRelativeResize="0"/>
          <p:nvPr/>
        </p:nvPicPr>
        <p:blipFill rotWithShape="1">
          <a:blip r:embed="rId7">
            <a:alphaModFix/>
          </a:blip>
          <a:srcRect b="-665000" l="0" r="0" t="665000"/>
          <a:stretch/>
        </p:blipFill>
        <p:spPr>
          <a:xfrm>
            <a:off x="4764900" y="29527500"/>
            <a:ext cx="1714500" cy="1143000"/>
          </a:xfrm>
          <a:prstGeom prst="rect">
            <a:avLst/>
          </a:prstGeom>
          <a:noFill/>
          <a:ln>
            <a:noFill/>
          </a:ln>
        </p:spPr>
      </p:pic>
      <p:sp>
        <p:nvSpPr>
          <p:cNvPr id="82" name="Google Shape;82;p14"/>
          <p:cNvSpPr txBox="1"/>
          <p:nvPr/>
        </p:nvSpPr>
        <p:spPr>
          <a:xfrm>
            <a:off x="550050" y="21259800"/>
            <a:ext cx="3429000" cy="2502900"/>
          </a:xfrm>
          <a:prstGeom prst="rect">
            <a:avLst/>
          </a:prstGeom>
          <a:noFill/>
          <a:ln cap="flat" cmpd="sng" w="9525">
            <a:solidFill>
              <a:srgbClr val="73BF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3200"/>
              <a:buFont typeface="Arial"/>
              <a:buNone/>
            </a:pPr>
            <a:r>
              <a:rPr b="0" i="0" lang="pt-BR" sz="3200" u="none" cap="none" strike="noStrike">
                <a:solidFill>
                  <a:schemeClr val="dk1"/>
                </a:solidFill>
                <a:latin typeface="Arial"/>
                <a:ea typeface="Arial"/>
                <a:cs typeface="Arial"/>
                <a:sym typeface="Arial"/>
              </a:rPr>
              <a:t>Coleta: próxima a superfície com rede de plâncton, em 3 pontos por reservatório.</a:t>
            </a:r>
            <a:endParaRPr b="0" i="0" sz="1400" u="none" cap="none" strike="noStrike">
              <a:solidFill>
                <a:srgbClr val="000000"/>
              </a:solidFill>
              <a:latin typeface="Arial"/>
              <a:ea typeface="Arial"/>
              <a:cs typeface="Arial"/>
              <a:sym typeface="Arial"/>
            </a:endParaRPr>
          </a:p>
        </p:txBody>
      </p:sp>
      <p:pic>
        <p:nvPicPr>
          <p:cNvPr descr="UNIDADE 5 PROCEDIMENTOS METODOLÓGICOS PARA COLETA EM CAMPO" id="83" name="Google Shape;83;p14"/>
          <p:cNvPicPr preferRelativeResize="0"/>
          <p:nvPr/>
        </p:nvPicPr>
        <p:blipFill rotWithShape="1">
          <a:blip r:embed="rId7">
            <a:alphaModFix/>
          </a:blip>
          <a:srcRect b="0" l="0" r="0" t="0"/>
          <a:stretch/>
        </p:blipFill>
        <p:spPr>
          <a:xfrm>
            <a:off x="4894575" y="21812750"/>
            <a:ext cx="2095500" cy="1397000"/>
          </a:xfrm>
          <a:prstGeom prst="rect">
            <a:avLst/>
          </a:prstGeom>
          <a:noFill/>
          <a:ln>
            <a:noFill/>
          </a:ln>
        </p:spPr>
      </p:pic>
      <p:cxnSp>
        <p:nvCxnSpPr>
          <p:cNvPr id="84" name="Google Shape;84;p14"/>
          <p:cNvCxnSpPr>
            <a:stCxn id="82" idx="3"/>
            <a:endCxn id="83" idx="1"/>
          </p:cNvCxnSpPr>
          <p:nvPr/>
        </p:nvCxnSpPr>
        <p:spPr>
          <a:xfrm>
            <a:off x="3979050" y="22511250"/>
            <a:ext cx="915600" cy="0"/>
          </a:xfrm>
          <a:prstGeom prst="straightConnector1">
            <a:avLst/>
          </a:prstGeom>
          <a:noFill/>
          <a:ln cap="flat" cmpd="sng" w="9525">
            <a:solidFill>
              <a:schemeClr val="dk2"/>
            </a:solidFill>
            <a:prstDash val="solid"/>
            <a:round/>
            <a:headEnd len="sm" w="sm" type="none"/>
            <a:tailEnd len="med" w="med" type="triangle"/>
          </a:ln>
        </p:spPr>
      </p:cxnSp>
      <p:sp>
        <p:nvSpPr>
          <p:cNvPr id="85" name="Google Shape;85;p14"/>
          <p:cNvSpPr txBox="1"/>
          <p:nvPr/>
        </p:nvSpPr>
        <p:spPr>
          <a:xfrm>
            <a:off x="7905600" y="21039600"/>
            <a:ext cx="2788500" cy="2943300"/>
          </a:xfrm>
          <a:prstGeom prst="rect">
            <a:avLst/>
          </a:prstGeom>
          <a:noFill/>
          <a:ln cap="flat" cmpd="sng" w="9525">
            <a:solidFill>
              <a:srgbClr val="73BF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pt-BR" sz="3200" u="none" cap="none" strike="noStrike">
                <a:solidFill>
                  <a:schemeClr val="dk1"/>
                </a:solidFill>
                <a:latin typeface="Arial"/>
                <a:ea typeface="Arial"/>
                <a:cs typeface="Arial"/>
                <a:sym typeface="Arial"/>
              </a:rPr>
              <a:t>pH, Oxigênio Dissolvido e condutividade medidos no local de coleta.</a:t>
            </a:r>
            <a:endParaRPr b="0" i="0" sz="1400" u="none" cap="none" strike="noStrike">
              <a:solidFill>
                <a:srgbClr val="000000"/>
              </a:solidFill>
              <a:latin typeface="Arial"/>
              <a:ea typeface="Arial"/>
              <a:cs typeface="Arial"/>
              <a:sym typeface="Arial"/>
            </a:endParaRPr>
          </a:p>
        </p:txBody>
      </p:sp>
      <p:cxnSp>
        <p:nvCxnSpPr>
          <p:cNvPr id="86" name="Google Shape;86;p14"/>
          <p:cNvCxnSpPr>
            <a:stCxn id="83" idx="3"/>
            <a:endCxn id="85" idx="1"/>
          </p:cNvCxnSpPr>
          <p:nvPr/>
        </p:nvCxnSpPr>
        <p:spPr>
          <a:xfrm>
            <a:off x="6990075" y="22511250"/>
            <a:ext cx="915600" cy="0"/>
          </a:xfrm>
          <a:prstGeom prst="straightConnector1">
            <a:avLst/>
          </a:prstGeom>
          <a:noFill/>
          <a:ln cap="flat" cmpd="sng" w="9525">
            <a:solidFill>
              <a:schemeClr val="dk2"/>
            </a:solidFill>
            <a:prstDash val="solid"/>
            <a:round/>
            <a:headEnd len="sm" w="sm" type="none"/>
            <a:tailEnd len="med" w="med" type="triangle"/>
          </a:ln>
        </p:spPr>
      </p:cxnSp>
      <p:pic>
        <p:nvPicPr>
          <p:cNvPr id="87" name="Google Shape;87;p14"/>
          <p:cNvPicPr preferRelativeResize="0"/>
          <p:nvPr/>
        </p:nvPicPr>
        <p:blipFill rotWithShape="1">
          <a:blip r:embed="rId8">
            <a:alphaModFix/>
          </a:blip>
          <a:srcRect b="0" l="0" r="0" t="0"/>
          <a:stretch/>
        </p:blipFill>
        <p:spPr>
          <a:xfrm>
            <a:off x="8271138" y="24365800"/>
            <a:ext cx="2057400" cy="2028825"/>
          </a:xfrm>
          <a:prstGeom prst="rect">
            <a:avLst/>
          </a:prstGeom>
          <a:noFill/>
          <a:ln>
            <a:noFill/>
          </a:ln>
        </p:spPr>
      </p:pic>
      <p:cxnSp>
        <p:nvCxnSpPr>
          <p:cNvPr id="88" name="Google Shape;88;p14"/>
          <p:cNvCxnSpPr>
            <a:stCxn id="85" idx="2"/>
            <a:endCxn id="87" idx="0"/>
          </p:cNvCxnSpPr>
          <p:nvPr/>
        </p:nvCxnSpPr>
        <p:spPr>
          <a:xfrm>
            <a:off x="9299850" y="23982900"/>
            <a:ext cx="0" cy="382800"/>
          </a:xfrm>
          <a:prstGeom prst="straightConnector1">
            <a:avLst/>
          </a:prstGeom>
          <a:noFill/>
          <a:ln cap="flat" cmpd="sng" w="9525">
            <a:solidFill>
              <a:schemeClr val="dk2"/>
            </a:solidFill>
            <a:prstDash val="solid"/>
            <a:round/>
            <a:headEnd len="sm" w="sm" type="none"/>
            <a:tailEnd len="med" w="med" type="triangle"/>
          </a:ln>
        </p:spPr>
      </p:cxnSp>
      <p:sp>
        <p:nvSpPr>
          <p:cNvPr id="89" name="Google Shape;89;p14"/>
          <p:cNvSpPr txBox="1"/>
          <p:nvPr/>
        </p:nvSpPr>
        <p:spPr>
          <a:xfrm>
            <a:off x="550050" y="26898675"/>
            <a:ext cx="4174500" cy="2660700"/>
          </a:xfrm>
          <a:prstGeom prst="rect">
            <a:avLst/>
          </a:prstGeom>
          <a:noFill/>
          <a:ln cap="flat" cmpd="sng" w="9525">
            <a:solidFill>
              <a:srgbClr val="73BF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Clorofila e fosfato total: análises espectrofotométricas realizadas em até 48h após a coleta.</a:t>
            </a:r>
            <a:endParaRPr b="0" i="0" sz="3200" u="none" cap="none" strike="noStrike">
              <a:solidFill>
                <a:srgbClr val="000000"/>
              </a:solidFill>
              <a:latin typeface="Arial"/>
              <a:ea typeface="Arial"/>
              <a:cs typeface="Arial"/>
              <a:sym typeface="Arial"/>
            </a:endParaRPr>
          </a:p>
        </p:txBody>
      </p:sp>
      <p:pic>
        <p:nvPicPr>
          <p:cNvPr id="90" name="Google Shape;90;p14"/>
          <p:cNvPicPr preferRelativeResize="0"/>
          <p:nvPr/>
        </p:nvPicPr>
        <p:blipFill rotWithShape="1">
          <a:blip r:embed="rId9">
            <a:alphaModFix/>
          </a:blip>
          <a:srcRect b="0" l="0" r="0" t="0"/>
          <a:stretch/>
        </p:blipFill>
        <p:spPr>
          <a:xfrm>
            <a:off x="1678037" y="30241713"/>
            <a:ext cx="1918538" cy="1476375"/>
          </a:xfrm>
          <a:prstGeom prst="rect">
            <a:avLst/>
          </a:prstGeom>
          <a:noFill/>
          <a:ln>
            <a:noFill/>
          </a:ln>
        </p:spPr>
      </p:pic>
      <p:sp>
        <p:nvSpPr>
          <p:cNvPr id="91" name="Google Shape;91;p14"/>
          <p:cNvSpPr txBox="1"/>
          <p:nvPr/>
        </p:nvSpPr>
        <p:spPr>
          <a:xfrm>
            <a:off x="5002650" y="26857525"/>
            <a:ext cx="5581500" cy="2660700"/>
          </a:xfrm>
          <a:prstGeom prst="rect">
            <a:avLst/>
          </a:prstGeom>
          <a:noFill/>
          <a:ln cap="flat" cmpd="sng" w="9525">
            <a:solidFill>
              <a:srgbClr val="73BF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Amostras de fitoplâ</a:t>
            </a:r>
            <a:r>
              <a:rPr lang="pt-BR" sz="3200"/>
              <a:t>ncton</a:t>
            </a:r>
            <a:r>
              <a:rPr b="0" i="0" lang="pt-BR" sz="3200" u="none" cap="none" strike="noStrike">
                <a:solidFill>
                  <a:srgbClr val="000000"/>
                </a:solidFill>
                <a:latin typeface="Arial"/>
                <a:ea typeface="Arial"/>
                <a:cs typeface="Arial"/>
                <a:sym typeface="Arial"/>
              </a:rPr>
              <a:t> foram preservadas com Solução de Lugol (0,5%) e com Formol (2%), mantidas sob refrigeração.</a:t>
            </a:r>
            <a:endParaRPr b="0" i="0" sz="3200" u="none" cap="none" strike="noStrike">
              <a:solidFill>
                <a:srgbClr val="000000"/>
              </a:solidFill>
              <a:latin typeface="Arial"/>
              <a:ea typeface="Arial"/>
              <a:cs typeface="Arial"/>
              <a:sym typeface="Arial"/>
            </a:endParaRPr>
          </a:p>
        </p:txBody>
      </p:sp>
      <p:sp>
        <p:nvSpPr>
          <p:cNvPr id="92" name="Google Shape;92;p14"/>
          <p:cNvSpPr txBox="1"/>
          <p:nvPr/>
        </p:nvSpPr>
        <p:spPr>
          <a:xfrm>
            <a:off x="4802550" y="29934900"/>
            <a:ext cx="5981700" cy="1695300"/>
          </a:xfrm>
          <a:prstGeom prst="rect">
            <a:avLst/>
          </a:prstGeom>
          <a:noFill/>
          <a:ln cap="flat" cmpd="sng" w="9525">
            <a:solidFill>
              <a:srgbClr val="73BF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Análise microscópica qualitativa e quantitativa, utilizando o método de Sedgwick-Rafter.</a:t>
            </a:r>
            <a:endParaRPr b="0" i="0" sz="3200" u="none" cap="none" strike="noStrike">
              <a:solidFill>
                <a:srgbClr val="000000"/>
              </a:solidFill>
              <a:latin typeface="Arial"/>
              <a:ea typeface="Arial"/>
              <a:cs typeface="Arial"/>
              <a:sym typeface="Arial"/>
            </a:endParaRPr>
          </a:p>
        </p:txBody>
      </p:sp>
      <p:cxnSp>
        <p:nvCxnSpPr>
          <p:cNvPr id="93" name="Google Shape;93;p14"/>
          <p:cNvCxnSpPr>
            <a:stCxn id="91" idx="2"/>
            <a:endCxn id="92" idx="0"/>
          </p:cNvCxnSpPr>
          <p:nvPr/>
        </p:nvCxnSpPr>
        <p:spPr>
          <a:xfrm>
            <a:off x="7793400" y="29518225"/>
            <a:ext cx="0" cy="416700"/>
          </a:xfrm>
          <a:prstGeom prst="straightConnector1">
            <a:avLst/>
          </a:prstGeom>
          <a:noFill/>
          <a:ln cap="flat" cmpd="sng" w="9525">
            <a:solidFill>
              <a:schemeClr val="dk2"/>
            </a:solidFill>
            <a:prstDash val="solid"/>
            <a:round/>
            <a:headEnd len="sm" w="sm" type="none"/>
            <a:tailEnd len="med" w="med" type="triangle"/>
          </a:ln>
        </p:spPr>
      </p:cxnSp>
      <p:cxnSp>
        <p:nvCxnSpPr>
          <p:cNvPr id="94" name="Google Shape;94;p14"/>
          <p:cNvCxnSpPr>
            <a:stCxn id="89" idx="2"/>
            <a:endCxn id="90" idx="0"/>
          </p:cNvCxnSpPr>
          <p:nvPr/>
        </p:nvCxnSpPr>
        <p:spPr>
          <a:xfrm>
            <a:off x="2637300" y="29559375"/>
            <a:ext cx="0" cy="682200"/>
          </a:xfrm>
          <a:prstGeom prst="straightConnector1">
            <a:avLst/>
          </a:prstGeom>
          <a:noFill/>
          <a:ln cap="flat" cmpd="sng" w="9525">
            <a:solidFill>
              <a:schemeClr val="dk2"/>
            </a:solidFill>
            <a:prstDash val="solid"/>
            <a:round/>
            <a:headEnd len="sm" w="sm" type="none"/>
            <a:tailEnd len="med" w="med" type="triangle"/>
          </a:ln>
        </p:spPr>
      </p:cxnSp>
      <p:sp>
        <p:nvSpPr>
          <p:cNvPr id="95" name="Google Shape;95;p14"/>
          <p:cNvSpPr txBox="1"/>
          <p:nvPr/>
        </p:nvSpPr>
        <p:spPr>
          <a:xfrm>
            <a:off x="550050" y="24723375"/>
            <a:ext cx="6705600" cy="1639500"/>
          </a:xfrm>
          <a:prstGeom prst="rect">
            <a:avLst/>
          </a:prstGeom>
          <a:noFill/>
          <a:ln cap="flat" cmpd="sng" w="9525">
            <a:solidFill>
              <a:srgbClr val="73BF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rgbClr val="000000"/>
                </a:solidFill>
                <a:latin typeface="Arial"/>
                <a:ea typeface="Arial"/>
                <a:cs typeface="Arial"/>
                <a:sym typeface="Arial"/>
              </a:rPr>
              <a:t>Foram escolhidas as represas do Sistema Marrecas, do arroio Faxinal e do Complexo Dal Bó.</a:t>
            </a:r>
            <a:endParaRPr b="0" i="0" sz="3200" u="none" cap="none" strike="noStrike">
              <a:solidFill>
                <a:srgbClr val="000000"/>
              </a:solidFill>
              <a:latin typeface="Arial"/>
              <a:ea typeface="Arial"/>
              <a:cs typeface="Arial"/>
              <a:sym typeface="Arial"/>
            </a:endParaRPr>
          </a:p>
        </p:txBody>
      </p:sp>
      <p:cxnSp>
        <p:nvCxnSpPr>
          <p:cNvPr id="96" name="Google Shape;96;p14"/>
          <p:cNvCxnSpPr/>
          <p:nvPr/>
        </p:nvCxnSpPr>
        <p:spPr>
          <a:xfrm>
            <a:off x="2254950" y="23823938"/>
            <a:ext cx="19200" cy="8382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