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18000663" cy="28800425"/>
  <p:notesSz cx="6858000" cy="9144000"/>
  <p:defaultTextStyle>
    <a:defPPr>
      <a:defRPr lang="pt-BR"/>
    </a:defPPr>
    <a:lvl1pPr marL="0" algn="l" defTabSz="2246406" rtl="0" eaLnBrk="1" latinLnBrk="0" hangingPunct="1">
      <a:defRPr sz="4422" kern="1200">
        <a:solidFill>
          <a:schemeClr val="tx1"/>
        </a:solidFill>
        <a:latin typeface="+mn-lt"/>
        <a:ea typeface="+mn-ea"/>
        <a:cs typeface="+mn-cs"/>
      </a:defRPr>
    </a:lvl1pPr>
    <a:lvl2pPr marL="1123203" algn="l" defTabSz="2246406" rtl="0" eaLnBrk="1" latinLnBrk="0" hangingPunct="1">
      <a:defRPr sz="4422" kern="1200">
        <a:solidFill>
          <a:schemeClr val="tx1"/>
        </a:solidFill>
        <a:latin typeface="+mn-lt"/>
        <a:ea typeface="+mn-ea"/>
        <a:cs typeface="+mn-cs"/>
      </a:defRPr>
    </a:lvl2pPr>
    <a:lvl3pPr marL="2246406" algn="l" defTabSz="2246406" rtl="0" eaLnBrk="1" latinLnBrk="0" hangingPunct="1">
      <a:defRPr sz="4422" kern="1200">
        <a:solidFill>
          <a:schemeClr val="tx1"/>
        </a:solidFill>
        <a:latin typeface="+mn-lt"/>
        <a:ea typeface="+mn-ea"/>
        <a:cs typeface="+mn-cs"/>
      </a:defRPr>
    </a:lvl3pPr>
    <a:lvl4pPr marL="3369610" algn="l" defTabSz="2246406" rtl="0" eaLnBrk="1" latinLnBrk="0" hangingPunct="1">
      <a:defRPr sz="4422" kern="1200">
        <a:solidFill>
          <a:schemeClr val="tx1"/>
        </a:solidFill>
        <a:latin typeface="+mn-lt"/>
        <a:ea typeface="+mn-ea"/>
        <a:cs typeface="+mn-cs"/>
      </a:defRPr>
    </a:lvl4pPr>
    <a:lvl5pPr marL="4492813" algn="l" defTabSz="2246406" rtl="0" eaLnBrk="1" latinLnBrk="0" hangingPunct="1">
      <a:defRPr sz="4422" kern="1200">
        <a:solidFill>
          <a:schemeClr val="tx1"/>
        </a:solidFill>
        <a:latin typeface="+mn-lt"/>
        <a:ea typeface="+mn-ea"/>
        <a:cs typeface="+mn-cs"/>
      </a:defRPr>
    </a:lvl5pPr>
    <a:lvl6pPr marL="5616016" algn="l" defTabSz="2246406" rtl="0" eaLnBrk="1" latinLnBrk="0" hangingPunct="1">
      <a:defRPr sz="4422" kern="1200">
        <a:solidFill>
          <a:schemeClr val="tx1"/>
        </a:solidFill>
        <a:latin typeface="+mn-lt"/>
        <a:ea typeface="+mn-ea"/>
        <a:cs typeface="+mn-cs"/>
      </a:defRPr>
    </a:lvl6pPr>
    <a:lvl7pPr marL="6739219" algn="l" defTabSz="2246406" rtl="0" eaLnBrk="1" latinLnBrk="0" hangingPunct="1">
      <a:defRPr sz="4422" kern="1200">
        <a:solidFill>
          <a:schemeClr val="tx1"/>
        </a:solidFill>
        <a:latin typeface="+mn-lt"/>
        <a:ea typeface="+mn-ea"/>
        <a:cs typeface="+mn-cs"/>
      </a:defRPr>
    </a:lvl7pPr>
    <a:lvl8pPr marL="7862423" algn="l" defTabSz="2246406" rtl="0" eaLnBrk="1" latinLnBrk="0" hangingPunct="1">
      <a:defRPr sz="4422" kern="1200">
        <a:solidFill>
          <a:schemeClr val="tx1"/>
        </a:solidFill>
        <a:latin typeface="+mn-lt"/>
        <a:ea typeface="+mn-ea"/>
        <a:cs typeface="+mn-cs"/>
      </a:defRPr>
    </a:lvl8pPr>
    <a:lvl9pPr marL="8985626" algn="l" defTabSz="2246406" rtl="0" eaLnBrk="1" latinLnBrk="0" hangingPunct="1">
      <a:defRPr sz="442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935" userDrawn="1">
          <p15:clr>
            <a:srgbClr val="A4A3A4"/>
          </p15:clr>
        </p15:guide>
        <p15:guide id="3" pos="5647" userDrawn="1">
          <p15:clr>
            <a:srgbClr val="A4A3A4"/>
          </p15:clr>
        </p15:guide>
        <p15:guide id="4" pos="567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0099CC"/>
    <a:srgbClr val="CCCC00"/>
    <a:srgbClr val="660033"/>
    <a:srgbClr val="006600"/>
    <a:srgbClr val="00FF99"/>
    <a:srgbClr val="CC00FF"/>
    <a:srgbClr val="FF0066"/>
    <a:srgbClr val="0099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Estilo Médio 2 - Ênfas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Estilo Médio 2 - Ênfas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p:scale>
          <a:sx n="15" d="100"/>
          <a:sy n="15" d="100"/>
        </p:scale>
        <p:origin x="2508" y="174"/>
      </p:cViewPr>
      <p:guideLst>
        <p:guide orient="horz" pos="8935"/>
        <p:guide pos="5647"/>
        <p:guide pos="567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D6ECEF-844C-4D55-A4DF-A97F7397A7F6}" type="datetimeFigureOut">
              <a:rPr lang="pt-BR" smtClean="0"/>
              <a:t>13/08/2018</a:t>
            </a:fld>
            <a:endParaRPr lang="pt-BR"/>
          </a:p>
        </p:txBody>
      </p:sp>
      <p:sp>
        <p:nvSpPr>
          <p:cNvPr id="4" name="Espaço Reservado para Imagem de Slide 3"/>
          <p:cNvSpPr>
            <a:spLocks noGrp="1" noRot="1" noChangeAspect="1"/>
          </p:cNvSpPr>
          <p:nvPr>
            <p:ph type="sldImg" idx="2"/>
          </p:nvPr>
        </p:nvSpPr>
        <p:spPr>
          <a:xfrm>
            <a:off x="2463800" y="1143000"/>
            <a:ext cx="1930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E9D065-03D6-4E96-8CCB-C326DFDF99A0}" type="slidenum">
              <a:rPr lang="pt-BR" smtClean="0"/>
              <a:t>‹nº›</a:t>
            </a:fld>
            <a:endParaRPr lang="pt-BR"/>
          </a:p>
        </p:txBody>
      </p:sp>
    </p:spTree>
    <p:extLst>
      <p:ext uri="{BB962C8B-B14F-4D97-AF65-F5344CB8AC3E}">
        <p14:creationId xmlns:p14="http://schemas.microsoft.com/office/powerpoint/2010/main" val="480637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A5E9D065-03D6-4E96-8CCB-C326DFDF99A0}" type="slidenum">
              <a:rPr lang="pt-BR" smtClean="0"/>
              <a:t>1</a:t>
            </a:fld>
            <a:endParaRPr lang="pt-BR"/>
          </a:p>
        </p:txBody>
      </p:sp>
    </p:spTree>
    <p:extLst>
      <p:ext uri="{BB962C8B-B14F-4D97-AF65-F5344CB8AC3E}">
        <p14:creationId xmlns:p14="http://schemas.microsoft.com/office/powerpoint/2010/main" val="2478889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350050" y="4713405"/>
            <a:ext cx="15300564" cy="10026815"/>
          </a:xfrm>
        </p:spPr>
        <p:txBody>
          <a:bodyPr anchor="b"/>
          <a:lstStyle>
            <a:lvl1pPr algn="ctr">
              <a:defRPr sz="11812"/>
            </a:lvl1pPr>
          </a:lstStyle>
          <a:p>
            <a:r>
              <a:rPr lang="pt-BR"/>
              <a:t>Clique para editar o título mestre</a:t>
            </a:r>
            <a:endParaRPr lang="en-US" dirty="0"/>
          </a:p>
        </p:txBody>
      </p:sp>
      <p:sp>
        <p:nvSpPr>
          <p:cNvPr id="3" name="Subtitle 2"/>
          <p:cNvSpPr>
            <a:spLocks noGrp="1"/>
          </p:cNvSpPr>
          <p:nvPr>
            <p:ph type="subTitle" idx="1"/>
          </p:nvPr>
        </p:nvSpPr>
        <p:spPr>
          <a:xfrm>
            <a:off x="2250083" y="15126892"/>
            <a:ext cx="13500497" cy="6953434"/>
          </a:xfrm>
        </p:spPr>
        <p:txBody>
          <a:bodyPr/>
          <a:lstStyle>
            <a:lvl1pPr marL="0" indent="0" algn="ctr">
              <a:buNone/>
              <a:defRPr sz="4725"/>
            </a:lvl1pPr>
            <a:lvl2pPr marL="900044" indent="0" algn="ctr">
              <a:buNone/>
              <a:defRPr sz="3937"/>
            </a:lvl2pPr>
            <a:lvl3pPr marL="1800088" indent="0" algn="ctr">
              <a:buNone/>
              <a:defRPr sz="3543"/>
            </a:lvl3pPr>
            <a:lvl4pPr marL="2700132" indent="0" algn="ctr">
              <a:buNone/>
              <a:defRPr sz="3150"/>
            </a:lvl4pPr>
            <a:lvl5pPr marL="3600176" indent="0" algn="ctr">
              <a:buNone/>
              <a:defRPr sz="3150"/>
            </a:lvl5pPr>
            <a:lvl6pPr marL="4500220" indent="0" algn="ctr">
              <a:buNone/>
              <a:defRPr sz="3150"/>
            </a:lvl6pPr>
            <a:lvl7pPr marL="5400264" indent="0" algn="ctr">
              <a:buNone/>
              <a:defRPr sz="3150"/>
            </a:lvl7pPr>
            <a:lvl8pPr marL="6300307" indent="0" algn="ctr">
              <a:buNone/>
              <a:defRPr sz="3150"/>
            </a:lvl8pPr>
            <a:lvl9pPr marL="7200351" indent="0" algn="ctr">
              <a:buNone/>
              <a:defRPr sz="315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EB127D7D-96F0-49EB-B56A-CFB7F278F5E0}" type="datetimeFigureOut">
              <a:rPr lang="pt-BR" smtClean="0"/>
              <a:t>13/08/2018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41D5733-C4F3-4F2B-8846-3C178400218D}" type="slidenum">
              <a:rPr lang="pt-BR" smtClean="0"/>
              <a:t>‹nº›</a:t>
            </a:fld>
            <a:endParaRPr lang="pt-BR"/>
          </a:p>
        </p:txBody>
      </p:sp>
    </p:spTree>
    <p:extLst>
      <p:ext uri="{BB962C8B-B14F-4D97-AF65-F5344CB8AC3E}">
        <p14:creationId xmlns:p14="http://schemas.microsoft.com/office/powerpoint/2010/main" val="2040171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B127D7D-96F0-49EB-B56A-CFB7F278F5E0}" type="datetimeFigureOut">
              <a:rPr lang="pt-BR" smtClean="0"/>
              <a:t>13/08/2018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41D5733-C4F3-4F2B-8846-3C178400218D}" type="slidenum">
              <a:rPr lang="pt-BR" smtClean="0"/>
              <a:t>‹nº›</a:t>
            </a:fld>
            <a:endParaRPr lang="pt-BR"/>
          </a:p>
        </p:txBody>
      </p:sp>
    </p:spTree>
    <p:extLst>
      <p:ext uri="{BB962C8B-B14F-4D97-AF65-F5344CB8AC3E}">
        <p14:creationId xmlns:p14="http://schemas.microsoft.com/office/powerpoint/2010/main" val="1236261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881725" y="1533356"/>
            <a:ext cx="3881393" cy="24407029"/>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1237546" y="1533356"/>
            <a:ext cx="11419171" cy="24407029"/>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B127D7D-96F0-49EB-B56A-CFB7F278F5E0}" type="datetimeFigureOut">
              <a:rPr lang="pt-BR" smtClean="0"/>
              <a:t>13/08/2018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41D5733-C4F3-4F2B-8846-3C178400218D}" type="slidenum">
              <a:rPr lang="pt-BR" smtClean="0"/>
              <a:t>‹nº›</a:t>
            </a:fld>
            <a:endParaRPr lang="pt-BR"/>
          </a:p>
        </p:txBody>
      </p:sp>
    </p:spTree>
    <p:extLst>
      <p:ext uri="{BB962C8B-B14F-4D97-AF65-F5344CB8AC3E}">
        <p14:creationId xmlns:p14="http://schemas.microsoft.com/office/powerpoint/2010/main" val="332881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B127D7D-96F0-49EB-B56A-CFB7F278F5E0}" type="datetimeFigureOut">
              <a:rPr lang="pt-BR" smtClean="0"/>
              <a:t>13/08/2018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41D5733-C4F3-4F2B-8846-3C178400218D}" type="slidenum">
              <a:rPr lang="pt-BR" smtClean="0"/>
              <a:t>‹nº›</a:t>
            </a:fld>
            <a:endParaRPr lang="pt-BR"/>
          </a:p>
        </p:txBody>
      </p:sp>
    </p:spTree>
    <p:extLst>
      <p:ext uri="{BB962C8B-B14F-4D97-AF65-F5344CB8AC3E}">
        <p14:creationId xmlns:p14="http://schemas.microsoft.com/office/powerpoint/2010/main" val="3971729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228171" y="7180114"/>
            <a:ext cx="15525572" cy="11980175"/>
          </a:xfrm>
        </p:spPr>
        <p:txBody>
          <a:bodyPr anchor="b"/>
          <a:lstStyle>
            <a:lvl1pPr>
              <a:defRPr sz="11812"/>
            </a:lvl1pPr>
          </a:lstStyle>
          <a:p>
            <a:r>
              <a:rPr lang="pt-BR"/>
              <a:t>Clique para editar o título mestre</a:t>
            </a:r>
            <a:endParaRPr lang="en-US" dirty="0"/>
          </a:p>
        </p:txBody>
      </p:sp>
      <p:sp>
        <p:nvSpPr>
          <p:cNvPr id="3" name="Text Placeholder 2"/>
          <p:cNvSpPr>
            <a:spLocks noGrp="1"/>
          </p:cNvSpPr>
          <p:nvPr>
            <p:ph type="body" idx="1"/>
          </p:nvPr>
        </p:nvSpPr>
        <p:spPr>
          <a:xfrm>
            <a:off x="1228171" y="19273626"/>
            <a:ext cx="15525572" cy="6300091"/>
          </a:xfrm>
        </p:spPr>
        <p:txBody>
          <a:bodyPr/>
          <a:lstStyle>
            <a:lvl1pPr marL="0" indent="0">
              <a:buNone/>
              <a:defRPr sz="4725">
                <a:solidFill>
                  <a:schemeClr val="tx1"/>
                </a:solidFill>
              </a:defRPr>
            </a:lvl1pPr>
            <a:lvl2pPr marL="900044" indent="0">
              <a:buNone/>
              <a:defRPr sz="3937">
                <a:solidFill>
                  <a:schemeClr val="tx1">
                    <a:tint val="75000"/>
                  </a:schemeClr>
                </a:solidFill>
              </a:defRPr>
            </a:lvl2pPr>
            <a:lvl3pPr marL="1800088" indent="0">
              <a:buNone/>
              <a:defRPr sz="3543">
                <a:solidFill>
                  <a:schemeClr val="tx1">
                    <a:tint val="75000"/>
                  </a:schemeClr>
                </a:solidFill>
              </a:defRPr>
            </a:lvl3pPr>
            <a:lvl4pPr marL="2700132" indent="0">
              <a:buNone/>
              <a:defRPr sz="3150">
                <a:solidFill>
                  <a:schemeClr val="tx1">
                    <a:tint val="75000"/>
                  </a:schemeClr>
                </a:solidFill>
              </a:defRPr>
            </a:lvl4pPr>
            <a:lvl5pPr marL="3600176" indent="0">
              <a:buNone/>
              <a:defRPr sz="3150">
                <a:solidFill>
                  <a:schemeClr val="tx1">
                    <a:tint val="75000"/>
                  </a:schemeClr>
                </a:solidFill>
              </a:defRPr>
            </a:lvl5pPr>
            <a:lvl6pPr marL="4500220" indent="0">
              <a:buNone/>
              <a:defRPr sz="3150">
                <a:solidFill>
                  <a:schemeClr val="tx1">
                    <a:tint val="75000"/>
                  </a:schemeClr>
                </a:solidFill>
              </a:defRPr>
            </a:lvl6pPr>
            <a:lvl7pPr marL="5400264" indent="0">
              <a:buNone/>
              <a:defRPr sz="3150">
                <a:solidFill>
                  <a:schemeClr val="tx1">
                    <a:tint val="75000"/>
                  </a:schemeClr>
                </a:solidFill>
              </a:defRPr>
            </a:lvl7pPr>
            <a:lvl8pPr marL="6300307" indent="0">
              <a:buNone/>
              <a:defRPr sz="3150">
                <a:solidFill>
                  <a:schemeClr val="tx1">
                    <a:tint val="75000"/>
                  </a:schemeClr>
                </a:solidFill>
              </a:defRPr>
            </a:lvl8pPr>
            <a:lvl9pPr marL="7200351" indent="0">
              <a:buNone/>
              <a:defRPr sz="315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EB127D7D-96F0-49EB-B56A-CFB7F278F5E0}" type="datetimeFigureOut">
              <a:rPr lang="pt-BR" smtClean="0"/>
              <a:t>13/08/2018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41D5733-C4F3-4F2B-8846-3C178400218D}" type="slidenum">
              <a:rPr lang="pt-BR" smtClean="0"/>
              <a:t>‹nº›</a:t>
            </a:fld>
            <a:endParaRPr lang="pt-BR"/>
          </a:p>
        </p:txBody>
      </p:sp>
    </p:spTree>
    <p:extLst>
      <p:ext uri="{BB962C8B-B14F-4D97-AF65-F5344CB8AC3E}">
        <p14:creationId xmlns:p14="http://schemas.microsoft.com/office/powerpoint/2010/main" val="126254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237545" y="7666780"/>
            <a:ext cx="7650282" cy="18273605"/>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9112836" y="7666780"/>
            <a:ext cx="7650282" cy="18273605"/>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EB127D7D-96F0-49EB-B56A-CFB7F278F5E0}" type="datetimeFigureOut">
              <a:rPr lang="pt-BR" smtClean="0"/>
              <a:t>13/08/2018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41D5733-C4F3-4F2B-8846-3C178400218D}" type="slidenum">
              <a:rPr lang="pt-BR" smtClean="0"/>
              <a:t>‹nº›</a:t>
            </a:fld>
            <a:endParaRPr lang="pt-BR"/>
          </a:p>
        </p:txBody>
      </p:sp>
    </p:spTree>
    <p:extLst>
      <p:ext uri="{BB962C8B-B14F-4D97-AF65-F5344CB8AC3E}">
        <p14:creationId xmlns:p14="http://schemas.microsoft.com/office/powerpoint/2010/main" val="2026398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239890" y="1533362"/>
            <a:ext cx="15525572" cy="5566751"/>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239892" y="7060106"/>
            <a:ext cx="7615123" cy="3460049"/>
          </a:xfrm>
        </p:spPr>
        <p:txBody>
          <a:bodyPr anchor="b"/>
          <a:lstStyle>
            <a:lvl1pPr marL="0" indent="0">
              <a:buNone/>
              <a:defRPr sz="4725" b="1"/>
            </a:lvl1pPr>
            <a:lvl2pPr marL="900044" indent="0">
              <a:buNone/>
              <a:defRPr sz="3937" b="1"/>
            </a:lvl2pPr>
            <a:lvl3pPr marL="1800088" indent="0">
              <a:buNone/>
              <a:defRPr sz="3543" b="1"/>
            </a:lvl3pPr>
            <a:lvl4pPr marL="2700132" indent="0">
              <a:buNone/>
              <a:defRPr sz="3150" b="1"/>
            </a:lvl4pPr>
            <a:lvl5pPr marL="3600176" indent="0">
              <a:buNone/>
              <a:defRPr sz="3150" b="1"/>
            </a:lvl5pPr>
            <a:lvl6pPr marL="4500220" indent="0">
              <a:buNone/>
              <a:defRPr sz="3150" b="1"/>
            </a:lvl6pPr>
            <a:lvl7pPr marL="5400264" indent="0">
              <a:buNone/>
              <a:defRPr sz="3150" b="1"/>
            </a:lvl7pPr>
            <a:lvl8pPr marL="6300307" indent="0">
              <a:buNone/>
              <a:defRPr sz="3150" b="1"/>
            </a:lvl8pPr>
            <a:lvl9pPr marL="7200351" indent="0">
              <a:buNone/>
              <a:defRPr sz="3150" b="1"/>
            </a:lvl9pPr>
          </a:lstStyle>
          <a:p>
            <a:pPr lvl="0"/>
            <a:r>
              <a:rPr lang="pt-BR"/>
              <a:t>Clique para editar o texto mestre</a:t>
            </a:r>
          </a:p>
        </p:txBody>
      </p:sp>
      <p:sp>
        <p:nvSpPr>
          <p:cNvPr id="4" name="Content Placeholder 3"/>
          <p:cNvSpPr>
            <a:spLocks noGrp="1"/>
          </p:cNvSpPr>
          <p:nvPr>
            <p:ph sz="half" idx="2"/>
          </p:nvPr>
        </p:nvSpPr>
        <p:spPr>
          <a:xfrm>
            <a:off x="1239892" y="10520155"/>
            <a:ext cx="7615123" cy="15473564"/>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9112837" y="7060106"/>
            <a:ext cx="7652626" cy="3460049"/>
          </a:xfrm>
        </p:spPr>
        <p:txBody>
          <a:bodyPr anchor="b"/>
          <a:lstStyle>
            <a:lvl1pPr marL="0" indent="0">
              <a:buNone/>
              <a:defRPr sz="4725" b="1"/>
            </a:lvl1pPr>
            <a:lvl2pPr marL="900044" indent="0">
              <a:buNone/>
              <a:defRPr sz="3937" b="1"/>
            </a:lvl2pPr>
            <a:lvl3pPr marL="1800088" indent="0">
              <a:buNone/>
              <a:defRPr sz="3543" b="1"/>
            </a:lvl3pPr>
            <a:lvl4pPr marL="2700132" indent="0">
              <a:buNone/>
              <a:defRPr sz="3150" b="1"/>
            </a:lvl4pPr>
            <a:lvl5pPr marL="3600176" indent="0">
              <a:buNone/>
              <a:defRPr sz="3150" b="1"/>
            </a:lvl5pPr>
            <a:lvl6pPr marL="4500220" indent="0">
              <a:buNone/>
              <a:defRPr sz="3150" b="1"/>
            </a:lvl6pPr>
            <a:lvl7pPr marL="5400264" indent="0">
              <a:buNone/>
              <a:defRPr sz="3150" b="1"/>
            </a:lvl7pPr>
            <a:lvl8pPr marL="6300307" indent="0">
              <a:buNone/>
              <a:defRPr sz="3150" b="1"/>
            </a:lvl8pPr>
            <a:lvl9pPr marL="7200351" indent="0">
              <a:buNone/>
              <a:defRPr sz="3150" b="1"/>
            </a:lvl9pPr>
          </a:lstStyle>
          <a:p>
            <a:pPr lvl="0"/>
            <a:r>
              <a:rPr lang="pt-BR"/>
              <a:t>Clique para editar o texto mestre</a:t>
            </a:r>
          </a:p>
        </p:txBody>
      </p:sp>
      <p:sp>
        <p:nvSpPr>
          <p:cNvPr id="6" name="Content Placeholder 5"/>
          <p:cNvSpPr>
            <a:spLocks noGrp="1"/>
          </p:cNvSpPr>
          <p:nvPr>
            <p:ph sz="quarter" idx="4"/>
          </p:nvPr>
        </p:nvSpPr>
        <p:spPr>
          <a:xfrm>
            <a:off x="9112837" y="10520155"/>
            <a:ext cx="7652626" cy="15473564"/>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EB127D7D-96F0-49EB-B56A-CFB7F278F5E0}" type="datetimeFigureOut">
              <a:rPr lang="pt-BR" smtClean="0"/>
              <a:t>13/08/2018</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341D5733-C4F3-4F2B-8846-3C178400218D}" type="slidenum">
              <a:rPr lang="pt-BR" smtClean="0"/>
              <a:t>‹nº›</a:t>
            </a:fld>
            <a:endParaRPr lang="pt-BR"/>
          </a:p>
        </p:txBody>
      </p:sp>
    </p:spTree>
    <p:extLst>
      <p:ext uri="{BB962C8B-B14F-4D97-AF65-F5344CB8AC3E}">
        <p14:creationId xmlns:p14="http://schemas.microsoft.com/office/powerpoint/2010/main" val="126734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EB127D7D-96F0-49EB-B56A-CFB7F278F5E0}" type="datetimeFigureOut">
              <a:rPr lang="pt-BR" smtClean="0"/>
              <a:t>13/08/2018</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341D5733-C4F3-4F2B-8846-3C178400218D}" type="slidenum">
              <a:rPr lang="pt-BR" smtClean="0"/>
              <a:t>‹nº›</a:t>
            </a:fld>
            <a:endParaRPr lang="pt-BR"/>
          </a:p>
        </p:txBody>
      </p:sp>
    </p:spTree>
    <p:extLst>
      <p:ext uri="{BB962C8B-B14F-4D97-AF65-F5344CB8AC3E}">
        <p14:creationId xmlns:p14="http://schemas.microsoft.com/office/powerpoint/2010/main" val="3721928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127D7D-96F0-49EB-B56A-CFB7F278F5E0}" type="datetimeFigureOut">
              <a:rPr lang="pt-BR" smtClean="0"/>
              <a:t>13/08/2018</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341D5733-C4F3-4F2B-8846-3C178400218D}" type="slidenum">
              <a:rPr lang="pt-BR" smtClean="0"/>
              <a:t>‹nº›</a:t>
            </a:fld>
            <a:endParaRPr lang="pt-BR"/>
          </a:p>
        </p:txBody>
      </p:sp>
    </p:spTree>
    <p:extLst>
      <p:ext uri="{BB962C8B-B14F-4D97-AF65-F5344CB8AC3E}">
        <p14:creationId xmlns:p14="http://schemas.microsoft.com/office/powerpoint/2010/main" val="1273047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239890" y="1920028"/>
            <a:ext cx="5805682" cy="6720099"/>
          </a:xfrm>
        </p:spPr>
        <p:txBody>
          <a:bodyPr anchor="b"/>
          <a:lstStyle>
            <a:lvl1pPr>
              <a:defRPr sz="6300"/>
            </a:lvl1pPr>
          </a:lstStyle>
          <a:p>
            <a:r>
              <a:rPr lang="pt-BR"/>
              <a:t>Clique para editar o título mestre</a:t>
            </a:r>
            <a:endParaRPr lang="en-US" dirty="0"/>
          </a:p>
        </p:txBody>
      </p:sp>
      <p:sp>
        <p:nvSpPr>
          <p:cNvPr id="3" name="Content Placeholder 2"/>
          <p:cNvSpPr>
            <a:spLocks noGrp="1"/>
          </p:cNvSpPr>
          <p:nvPr>
            <p:ph idx="1"/>
          </p:nvPr>
        </p:nvSpPr>
        <p:spPr>
          <a:xfrm>
            <a:off x="7652626" y="4146734"/>
            <a:ext cx="9112836" cy="20466969"/>
          </a:xfrm>
        </p:spPr>
        <p:txBody>
          <a:bodyPr/>
          <a:lstStyle>
            <a:lvl1pPr>
              <a:defRPr sz="6300"/>
            </a:lvl1pPr>
            <a:lvl2pPr>
              <a:defRPr sz="5512"/>
            </a:lvl2pPr>
            <a:lvl3pPr>
              <a:defRPr sz="4725"/>
            </a:lvl3pPr>
            <a:lvl4pPr>
              <a:defRPr sz="3937"/>
            </a:lvl4pPr>
            <a:lvl5pPr>
              <a:defRPr sz="3937"/>
            </a:lvl5pPr>
            <a:lvl6pPr>
              <a:defRPr sz="3937"/>
            </a:lvl6pPr>
            <a:lvl7pPr>
              <a:defRPr sz="3937"/>
            </a:lvl7pPr>
            <a:lvl8pPr>
              <a:defRPr sz="3937"/>
            </a:lvl8pPr>
            <a:lvl9pPr>
              <a:defRPr sz="3937"/>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239890" y="8640127"/>
            <a:ext cx="5805682" cy="16006905"/>
          </a:xfrm>
        </p:spPr>
        <p:txBody>
          <a:bodyPr/>
          <a:lstStyle>
            <a:lvl1pPr marL="0" indent="0">
              <a:buNone/>
              <a:defRPr sz="3150"/>
            </a:lvl1pPr>
            <a:lvl2pPr marL="900044" indent="0">
              <a:buNone/>
              <a:defRPr sz="2756"/>
            </a:lvl2pPr>
            <a:lvl3pPr marL="1800088" indent="0">
              <a:buNone/>
              <a:defRPr sz="2362"/>
            </a:lvl3pPr>
            <a:lvl4pPr marL="2700132" indent="0">
              <a:buNone/>
              <a:defRPr sz="1969"/>
            </a:lvl4pPr>
            <a:lvl5pPr marL="3600176" indent="0">
              <a:buNone/>
              <a:defRPr sz="1969"/>
            </a:lvl5pPr>
            <a:lvl6pPr marL="4500220" indent="0">
              <a:buNone/>
              <a:defRPr sz="1969"/>
            </a:lvl6pPr>
            <a:lvl7pPr marL="5400264" indent="0">
              <a:buNone/>
              <a:defRPr sz="1969"/>
            </a:lvl7pPr>
            <a:lvl8pPr marL="6300307" indent="0">
              <a:buNone/>
              <a:defRPr sz="1969"/>
            </a:lvl8pPr>
            <a:lvl9pPr marL="7200351" indent="0">
              <a:buNone/>
              <a:defRPr sz="1969"/>
            </a:lvl9pPr>
          </a:lstStyle>
          <a:p>
            <a:pPr lvl="0"/>
            <a:r>
              <a:rPr lang="pt-BR"/>
              <a:t>Clique para editar o texto mestre</a:t>
            </a:r>
          </a:p>
        </p:txBody>
      </p:sp>
      <p:sp>
        <p:nvSpPr>
          <p:cNvPr id="5" name="Date Placeholder 4"/>
          <p:cNvSpPr>
            <a:spLocks noGrp="1"/>
          </p:cNvSpPr>
          <p:nvPr>
            <p:ph type="dt" sz="half" idx="10"/>
          </p:nvPr>
        </p:nvSpPr>
        <p:spPr/>
        <p:txBody>
          <a:bodyPr/>
          <a:lstStyle/>
          <a:p>
            <a:fld id="{EB127D7D-96F0-49EB-B56A-CFB7F278F5E0}" type="datetimeFigureOut">
              <a:rPr lang="pt-BR" smtClean="0"/>
              <a:t>13/08/2018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41D5733-C4F3-4F2B-8846-3C178400218D}" type="slidenum">
              <a:rPr lang="pt-BR" smtClean="0"/>
              <a:t>‹nº›</a:t>
            </a:fld>
            <a:endParaRPr lang="pt-BR"/>
          </a:p>
        </p:txBody>
      </p:sp>
    </p:spTree>
    <p:extLst>
      <p:ext uri="{BB962C8B-B14F-4D97-AF65-F5344CB8AC3E}">
        <p14:creationId xmlns:p14="http://schemas.microsoft.com/office/powerpoint/2010/main" val="722241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239890" y="1920028"/>
            <a:ext cx="5805682" cy="6720099"/>
          </a:xfrm>
        </p:spPr>
        <p:txBody>
          <a:bodyPr anchor="b"/>
          <a:lstStyle>
            <a:lvl1pPr>
              <a:defRPr sz="63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7652626" y="4146734"/>
            <a:ext cx="9112836" cy="20466969"/>
          </a:xfrm>
        </p:spPr>
        <p:txBody>
          <a:bodyPr anchor="t"/>
          <a:lstStyle>
            <a:lvl1pPr marL="0" indent="0">
              <a:buNone/>
              <a:defRPr sz="6300"/>
            </a:lvl1pPr>
            <a:lvl2pPr marL="900044" indent="0">
              <a:buNone/>
              <a:defRPr sz="5512"/>
            </a:lvl2pPr>
            <a:lvl3pPr marL="1800088" indent="0">
              <a:buNone/>
              <a:defRPr sz="4725"/>
            </a:lvl3pPr>
            <a:lvl4pPr marL="2700132" indent="0">
              <a:buNone/>
              <a:defRPr sz="3937"/>
            </a:lvl4pPr>
            <a:lvl5pPr marL="3600176" indent="0">
              <a:buNone/>
              <a:defRPr sz="3937"/>
            </a:lvl5pPr>
            <a:lvl6pPr marL="4500220" indent="0">
              <a:buNone/>
              <a:defRPr sz="3937"/>
            </a:lvl6pPr>
            <a:lvl7pPr marL="5400264" indent="0">
              <a:buNone/>
              <a:defRPr sz="3937"/>
            </a:lvl7pPr>
            <a:lvl8pPr marL="6300307" indent="0">
              <a:buNone/>
              <a:defRPr sz="3937"/>
            </a:lvl8pPr>
            <a:lvl9pPr marL="7200351" indent="0">
              <a:buNone/>
              <a:defRPr sz="3937"/>
            </a:lvl9pPr>
          </a:lstStyle>
          <a:p>
            <a:r>
              <a:rPr lang="pt-BR"/>
              <a:t>Clique no ícone para adicionar uma imagem</a:t>
            </a:r>
            <a:endParaRPr lang="en-US" dirty="0"/>
          </a:p>
        </p:txBody>
      </p:sp>
      <p:sp>
        <p:nvSpPr>
          <p:cNvPr id="4" name="Text Placeholder 3"/>
          <p:cNvSpPr>
            <a:spLocks noGrp="1"/>
          </p:cNvSpPr>
          <p:nvPr>
            <p:ph type="body" sz="half" idx="2"/>
          </p:nvPr>
        </p:nvSpPr>
        <p:spPr>
          <a:xfrm>
            <a:off x="1239890" y="8640127"/>
            <a:ext cx="5805682" cy="16006905"/>
          </a:xfrm>
        </p:spPr>
        <p:txBody>
          <a:bodyPr/>
          <a:lstStyle>
            <a:lvl1pPr marL="0" indent="0">
              <a:buNone/>
              <a:defRPr sz="3150"/>
            </a:lvl1pPr>
            <a:lvl2pPr marL="900044" indent="0">
              <a:buNone/>
              <a:defRPr sz="2756"/>
            </a:lvl2pPr>
            <a:lvl3pPr marL="1800088" indent="0">
              <a:buNone/>
              <a:defRPr sz="2362"/>
            </a:lvl3pPr>
            <a:lvl4pPr marL="2700132" indent="0">
              <a:buNone/>
              <a:defRPr sz="1969"/>
            </a:lvl4pPr>
            <a:lvl5pPr marL="3600176" indent="0">
              <a:buNone/>
              <a:defRPr sz="1969"/>
            </a:lvl5pPr>
            <a:lvl6pPr marL="4500220" indent="0">
              <a:buNone/>
              <a:defRPr sz="1969"/>
            </a:lvl6pPr>
            <a:lvl7pPr marL="5400264" indent="0">
              <a:buNone/>
              <a:defRPr sz="1969"/>
            </a:lvl7pPr>
            <a:lvl8pPr marL="6300307" indent="0">
              <a:buNone/>
              <a:defRPr sz="1969"/>
            </a:lvl8pPr>
            <a:lvl9pPr marL="7200351" indent="0">
              <a:buNone/>
              <a:defRPr sz="1969"/>
            </a:lvl9pPr>
          </a:lstStyle>
          <a:p>
            <a:pPr lvl="0"/>
            <a:r>
              <a:rPr lang="pt-BR"/>
              <a:t>Clique para editar o texto mestre</a:t>
            </a:r>
          </a:p>
        </p:txBody>
      </p:sp>
      <p:sp>
        <p:nvSpPr>
          <p:cNvPr id="5" name="Date Placeholder 4"/>
          <p:cNvSpPr>
            <a:spLocks noGrp="1"/>
          </p:cNvSpPr>
          <p:nvPr>
            <p:ph type="dt" sz="half" idx="10"/>
          </p:nvPr>
        </p:nvSpPr>
        <p:spPr/>
        <p:txBody>
          <a:bodyPr/>
          <a:lstStyle/>
          <a:p>
            <a:fld id="{EB127D7D-96F0-49EB-B56A-CFB7F278F5E0}" type="datetimeFigureOut">
              <a:rPr lang="pt-BR" smtClean="0"/>
              <a:t>13/08/2018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41D5733-C4F3-4F2B-8846-3C178400218D}" type="slidenum">
              <a:rPr lang="pt-BR" smtClean="0"/>
              <a:t>‹nº›</a:t>
            </a:fld>
            <a:endParaRPr lang="pt-BR"/>
          </a:p>
        </p:txBody>
      </p:sp>
    </p:spTree>
    <p:extLst>
      <p:ext uri="{BB962C8B-B14F-4D97-AF65-F5344CB8AC3E}">
        <p14:creationId xmlns:p14="http://schemas.microsoft.com/office/powerpoint/2010/main" val="1296078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37546" y="1533362"/>
            <a:ext cx="15525572" cy="5566751"/>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237546" y="7666780"/>
            <a:ext cx="15525572" cy="18273605"/>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237546" y="26693734"/>
            <a:ext cx="4050149" cy="1533356"/>
          </a:xfrm>
          <a:prstGeom prst="rect">
            <a:avLst/>
          </a:prstGeom>
        </p:spPr>
        <p:txBody>
          <a:bodyPr vert="horz" lIns="91440" tIns="45720" rIns="91440" bIns="45720" rtlCol="0" anchor="ctr"/>
          <a:lstStyle>
            <a:lvl1pPr algn="l">
              <a:defRPr sz="2362">
                <a:solidFill>
                  <a:schemeClr val="tx1">
                    <a:tint val="75000"/>
                  </a:schemeClr>
                </a:solidFill>
              </a:defRPr>
            </a:lvl1pPr>
          </a:lstStyle>
          <a:p>
            <a:fld id="{EB127D7D-96F0-49EB-B56A-CFB7F278F5E0}" type="datetimeFigureOut">
              <a:rPr lang="pt-BR" smtClean="0"/>
              <a:t>13/08/2018</a:t>
            </a:fld>
            <a:endParaRPr lang="pt-BR"/>
          </a:p>
        </p:txBody>
      </p:sp>
      <p:sp>
        <p:nvSpPr>
          <p:cNvPr id="5" name="Footer Placeholder 4"/>
          <p:cNvSpPr>
            <a:spLocks noGrp="1"/>
          </p:cNvSpPr>
          <p:nvPr>
            <p:ph type="ftr" sz="quarter" idx="3"/>
          </p:nvPr>
        </p:nvSpPr>
        <p:spPr>
          <a:xfrm>
            <a:off x="5962720" y="26693734"/>
            <a:ext cx="6075224" cy="1533356"/>
          </a:xfrm>
          <a:prstGeom prst="rect">
            <a:avLst/>
          </a:prstGeom>
        </p:spPr>
        <p:txBody>
          <a:bodyPr vert="horz" lIns="91440" tIns="45720" rIns="91440" bIns="45720" rtlCol="0" anchor="ctr"/>
          <a:lstStyle>
            <a:lvl1pPr algn="ctr">
              <a:defRPr sz="2362">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12712968" y="26693734"/>
            <a:ext cx="4050149" cy="1533356"/>
          </a:xfrm>
          <a:prstGeom prst="rect">
            <a:avLst/>
          </a:prstGeom>
        </p:spPr>
        <p:txBody>
          <a:bodyPr vert="horz" lIns="91440" tIns="45720" rIns="91440" bIns="45720" rtlCol="0" anchor="ctr"/>
          <a:lstStyle>
            <a:lvl1pPr algn="r">
              <a:defRPr sz="2362">
                <a:solidFill>
                  <a:schemeClr val="tx1">
                    <a:tint val="75000"/>
                  </a:schemeClr>
                </a:solidFill>
              </a:defRPr>
            </a:lvl1pPr>
          </a:lstStyle>
          <a:p>
            <a:fld id="{341D5733-C4F3-4F2B-8846-3C178400218D}" type="slidenum">
              <a:rPr lang="pt-BR" smtClean="0"/>
              <a:t>‹nº›</a:t>
            </a:fld>
            <a:endParaRPr lang="pt-BR"/>
          </a:p>
        </p:txBody>
      </p:sp>
    </p:spTree>
    <p:extLst>
      <p:ext uri="{BB962C8B-B14F-4D97-AF65-F5344CB8AC3E}">
        <p14:creationId xmlns:p14="http://schemas.microsoft.com/office/powerpoint/2010/main" val="3192656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800088" rtl="0" eaLnBrk="1" latinLnBrk="0" hangingPunct="1">
        <a:lnSpc>
          <a:spcPct val="90000"/>
        </a:lnSpc>
        <a:spcBef>
          <a:spcPct val="0"/>
        </a:spcBef>
        <a:buNone/>
        <a:defRPr sz="8662" kern="1200">
          <a:solidFill>
            <a:schemeClr val="tx1"/>
          </a:solidFill>
          <a:latin typeface="+mj-lt"/>
          <a:ea typeface="+mj-ea"/>
          <a:cs typeface="+mj-cs"/>
        </a:defRPr>
      </a:lvl1pPr>
    </p:titleStyle>
    <p:bodyStyle>
      <a:lvl1pPr marL="450022" indent="-450022" algn="l" defTabSz="1800088" rtl="0" eaLnBrk="1" latinLnBrk="0" hangingPunct="1">
        <a:lnSpc>
          <a:spcPct val="90000"/>
        </a:lnSpc>
        <a:spcBef>
          <a:spcPts val="1969"/>
        </a:spcBef>
        <a:buFont typeface="Arial" panose="020B0604020202020204" pitchFamily="34" charset="0"/>
        <a:buChar char="•"/>
        <a:defRPr sz="5512" kern="1200">
          <a:solidFill>
            <a:schemeClr val="tx1"/>
          </a:solidFill>
          <a:latin typeface="+mn-lt"/>
          <a:ea typeface="+mn-ea"/>
          <a:cs typeface="+mn-cs"/>
        </a:defRPr>
      </a:lvl1pPr>
      <a:lvl2pPr marL="1350066" indent="-450022" algn="l" defTabSz="1800088" rtl="0" eaLnBrk="1" latinLnBrk="0" hangingPunct="1">
        <a:lnSpc>
          <a:spcPct val="90000"/>
        </a:lnSpc>
        <a:spcBef>
          <a:spcPts val="984"/>
        </a:spcBef>
        <a:buFont typeface="Arial" panose="020B0604020202020204" pitchFamily="34" charset="0"/>
        <a:buChar char="•"/>
        <a:defRPr sz="4725" kern="1200">
          <a:solidFill>
            <a:schemeClr val="tx1"/>
          </a:solidFill>
          <a:latin typeface="+mn-lt"/>
          <a:ea typeface="+mn-ea"/>
          <a:cs typeface="+mn-cs"/>
        </a:defRPr>
      </a:lvl2pPr>
      <a:lvl3pPr marL="2250110" indent="-450022" algn="l" defTabSz="1800088" rtl="0" eaLnBrk="1" latinLnBrk="0" hangingPunct="1">
        <a:lnSpc>
          <a:spcPct val="90000"/>
        </a:lnSpc>
        <a:spcBef>
          <a:spcPts val="984"/>
        </a:spcBef>
        <a:buFont typeface="Arial" panose="020B0604020202020204" pitchFamily="34" charset="0"/>
        <a:buChar char="•"/>
        <a:defRPr sz="3937" kern="1200">
          <a:solidFill>
            <a:schemeClr val="tx1"/>
          </a:solidFill>
          <a:latin typeface="+mn-lt"/>
          <a:ea typeface="+mn-ea"/>
          <a:cs typeface="+mn-cs"/>
        </a:defRPr>
      </a:lvl3pPr>
      <a:lvl4pPr marL="3150154"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4pPr>
      <a:lvl5pPr marL="4050198"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5pPr>
      <a:lvl6pPr marL="4950242"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6pPr>
      <a:lvl7pPr marL="5850285"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7pPr>
      <a:lvl8pPr marL="6750329"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8pPr>
      <a:lvl9pPr marL="7650373" indent="-450022" algn="l" defTabSz="1800088" rtl="0" eaLnBrk="1" latinLnBrk="0" hangingPunct="1">
        <a:lnSpc>
          <a:spcPct val="90000"/>
        </a:lnSpc>
        <a:spcBef>
          <a:spcPts val="984"/>
        </a:spcBef>
        <a:buFont typeface="Arial" panose="020B0604020202020204" pitchFamily="34" charset="0"/>
        <a:buChar char="•"/>
        <a:defRPr sz="3543" kern="1200">
          <a:solidFill>
            <a:schemeClr val="tx1"/>
          </a:solidFill>
          <a:latin typeface="+mn-lt"/>
          <a:ea typeface="+mn-ea"/>
          <a:cs typeface="+mn-cs"/>
        </a:defRPr>
      </a:lvl9pPr>
    </p:bodyStyle>
    <p:otherStyle>
      <a:defPPr>
        <a:defRPr lang="en-US"/>
      </a:defPPr>
      <a:lvl1pPr marL="0" algn="l" defTabSz="1800088" rtl="0" eaLnBrk="1" latinLnBrk="0" hangingPunct="1">
        <a:defRPr sz="3543" kern="1200">
          <a:solidFill>
            <a:schemeClr val="tx1"/>
          </a:solidFill>
          <a:latin typeface="+mn-lt"/>
          <a:ea typeface="+mn-ea"/>
          <a:cs typeface="+mn-cs"/>
        </a:defRPr>
      </a:lvl1pPr>
      <a:lvl2pPr marL="900044" algn="l" defTabSz="1800088" rtl="0" eaLnBrk="1" latinLnBrk="0" hangingPunct="1">
        <a:defRPr sz="3543" kern="1200">
          <a:solidFill>
            <a:schemeClr val="tx1"/>
          </a:solidFill>
          <a:latin typeface="+mn-lt"/>
          <a:ea typeface="+mn-ea"/>
          <a:cs typeface="+mn-cs"/>
        </a:defRPr>
      </a:lvl2pPr>
      <a:lvl3pPr marL="1800088" algn="l" defTabSz="1800088" rtl="0" eaLnBrk="1" latinLnBrk="0" hangingPunct="1">
        <a:defRPr sz="3543" kern="1200">
          <a:solidFill>
            <a:schemeClr val="tx1"/>
          </a:solidFill>
          <a:latin typeface="+mn-lt"/>
          <a:ea typeface="+mn-ea"/>
          <a:cs typeface="+mn-cs"/>
        </a:defRPr>
      </a:lvl3pPr>
      <a:lvl4pPr marL="2700132" algn="l" defTabSz="1800088" rtl="0" eaLnBrk="1" latinLnBrk="0" hangingPunct="1">
        <a:defRPr sz="3543" kern="1200">
          <a:solidFill>
            <a:schemeClr val="tx1"/>
          </a:solidFill>
          <a:latin typeface="+mn-lt"/>
          <a:ea typeface="+mn-ea"/>
          <a:cs typeface="+mn-cs"/>
        </a:defRPr>
      </a:lvl4pPr>
      <a:lvl5pPr marL="3600176" algn="l" defTabSz="1800088" rtl="0" eaLnBrk="1" latinLnBrk="0" hangingPunct="1">
        <a:defRPr sz="3543" kern="1200">
          <a:solidFill>
            <a:schemeClr val="tx1"/>
          </a:solidFill>
          <a:latin typeface="+mn-lt"/>
          <a:ea typeface="+mn-ea"/>
          <a:cs typeface="+mn-cs"/>
        </a:defRPr>
      </a:lvl5pPr>
      <a:lvl6pPr marL="4500220" algn="l" defTabSz="1800088" rtl="0" eaLnBrk="1" latinLnBrk="0" hangingPunct="1">
        <a:defRPr sz="3543" kern="1200">
          <a:solidFill>
            <a:schemeClr val="tx1"/>
          </a:solidFill>
          <a:latin typeface="+mn-lt"/>
          <a:ea typeface="+mn-ea"/>
          <a:cs typeface="+mn-cs"/>
        </a:defRPr>
      </a:lvl6pPr>
      <a:lvl7pPr marL="5400264" algn="l" defTabSz="1800088" rtl="0" eaLnBrk="1" latinLnBrk="0" hangingPunct="1">
        <a:defRPr sz="3543" kern="1200">
          <a:solidFill>
            <a:schemeClr val="tx1"/>
          </a:solidFill>
          <a:latin typeface="+mn-lt"/>
          <a:ea typeface="+mn-ea"/>
          <a:cs typeface="+mn-cs"/>
        </a:defRPr>
      </a:lvl7pPr>
      <a:lvl8pPr marL="6300307" algn="l" defTabSz="1800088" rtl="0" eaLnBrk="1" latinLnBrk="0" hangingPunct="1">
        <a:defRPr sz="3543" kern="1200">
          <a:solidFill>
            <a:schemeClr val="tx1"/>
          </a:solidFill>
          <a:latin typeface="+mn-lt"/>
          <a:ea typeface="+mn-ea"/>
          <a:cs typeface="+mn-cs"/>
        </a:defRPr>
      </a:lvl8pPr>
      <a:lvl9pPr marL="7200351" algn="l" defTabSz="1800088" rtl="0" eaLnBrk="1" latinLnBrk="0" hangingPunct="1">
        <a:defRPr sz="35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notesSlide" Target="../notesSlides/notesSlide1.xml"/><Relationship Id="rId7" Type="http://schemas.openxmlformats.org/officeDocument/2006/relationships/image" Target="../media/image6.jpeg"/><Relationship Id="rId12" Type="http://schemas.openxmlformats.org/officeDocument/2006/relationships/image" Target="../media/image2.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5.jpg"/><Relationship Id="rId11" Type="http://schemas.openxmlformats.org/officeDocument/2006/relationships/oleObject" Target="../embeddings/oleObject2.bin"/><Relationship Id="rId5" Type="http://schemas.openxmlformats.org/officeDocument/2006/relationships/image" Target="../media/image4.png"/><Relationship Id="rId10" Type="http://schemas.openxmlformats.org/officeDocument/2006/relationships/image" Target="../media/image1.emf"/><Relationship Id="rId4" Type="http://schemas.openxmlformats.org/officeDocument/2006/relationships/image" Target="../media/image3.png"/><Relationship Id="rId9"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566052" y="1890271"/>
            <a:ext cx="16897346" cy="1323439"/>
          </a:xfrm>
          <a:prstGeom prst="rect">
            <a:avLst/>
          </a:prstGeom>
        </p:spPr>
        <p:txBody>
          <a:bodyPr wrap="square">
            <a:spAutoFit/>
          </a:bodyPr>
          <a:lstStyle/>
          <a:p>
            <a:pPr algn="ctr"/>
            <a:r>
              <a:rPr lang="pt-BR" sz="4000" b="1" i="0" u="none" strike="noStrike" dirty="0">
                <a:solidFill>
                  <a:schemeClr val="accent5">
                    <a:lumMod val="75000"/>
                  </a:schemeClr>
                </a:solidFill>
                <a:effectLst/>
                <a:latin typeface="+mj-lt"/>
              </a:rPr>
              <a:t>PROCESSO DE REUSO DE MICÉLIO E REPOSIÇÃO DE </a:t>
            </a:r>
            <a:r>
              <a:rPr lang="pt-BR" sz="4000" b="1" i="0" u="none" strike="noStrike" dirty="0" smtClean="0">
                <a:solidFill>
                  <a:schemeClr val="accent5">
                    <a:lumMod val="75000"/>
                  </a:schemeClr>
                </a:solidFill>
                <a:effectLst/>
                <a:latin typeface="+mj-lt"/>
              </a:rPr>
              <a:t>NUTRIENTES PARA </a:t>
            </a:r>
            <a:endParaRPr lang="pt-BR" sz="4000" b="1" i="0" u="none" strike="noStrike" dirty="0">
              <a:solidFill>
                <a:schemeClr val="accent5">
                  <a:lumMod val="75000"/>
                </a:schemeClr>
              </a:solidFill>
              <a:effectLst/>
              <a:latin typeface="+mj-lt"/>
            </a:endParaRPr>
          </a:p>
          <a:p>
            <a:pPr algn="ctr"/>
            <a:r>
              <a:rPr lang="pt-BR" sz="4000" b="1" i="0" u="none" strike="noStrike" dirty="0">
                <a:solidFill>
                  <a:schemeClr val="accent5">
                    <a:lumMod val="75000"/>
                  </a:schemeClr>
                </a:solidFill>
                <a:effectLst/>
                <a:latin typeface="+mj-lt"/>
              </a:rPr>
              <a:t>PRODUÇÃO DE ENZIMAS</a:t>
            </a:r>
            <a:endParaRPr lang="pt-BR" dirty="0">
              <a:latin typeface="+mj-lt"/>
            </a:endParaRPr>
          </a:p>
        </p:txBody>
      </p:sp>
      <p:sp>
        <p:nvSpPr>
          <p:cNvPr id="5" name="Retângulo de cantos arredondados 4"/>
          <p:cNvSpPr/>
          <p:nvPr/>
        </p:nvSpPr>
        <p:spPr>
          <a:xfrm>
            <a:off x="541337" y="4518777"/>
            <a:ext cx="8145462" cy="612934"/>
          </a:xfrm>
          <a:prstGeom prst="roundRect">
            <a:avLst/>
          </a:prstGeom>
          <a:solidFill>
            <a:srgbClr val="C3D5B9"/>
          </a:solidFill>
        </p:spPr>
        <p:txBody>
          <a:bodyPr wrap="square">
            <a:spAutoFit/>
          </a:bodyPr>
          <a:lstStyle/>
          <a:p>
            <a:pPr marL="457200" algn="ctr">
              <a:tabLst>
                <a:tab pos="800100" algn="l"/>
              </a:tabLst>
            </a:pPr>
            <a:r>
              <a:rPr lang="pt-BR" sz="3000" b="1" dirty="0"/>
              <a:t>INTRODUÇÃO</a:t>
            </a:r>
          </a:p>
        </p:txBody>
      </p:sp>
      <p:sp>
        <p:nvSpPr>
          <p:cNvPr id="7" name="Retângulo de cantos arredondados 6"/>
          <p:cNvSpPr/>
          <p:nvPr/>
        </p:nvSpPr>
        <p:spPr>
          <a:xfrm>
            <a:off x="541337" y="8968476"/>
            <a:ext cx="8145463" cy="612934"/>
          </a:xfrm>
          <a:prstGeom prst="roundRect">
            <a:avLst/>
          </a:prstGeom>
          <a:solidFill>
            <a:srgbClr val="C3D5B9"/>
          </a:solidFill>
        </p:spPr>
        <p:txBody>
          <a:bodyPr wrap="square">
            <a:spAutoFit/>
          </a:bodyPr>
          <a:lstStyle/>
          <a:p>
            <a:pPr marL="457200" algn="ctr">
              <a:tabLst>
                <a:tab pos="800100" algn="l"/>
              </a:tabLst>
            </a:pPr>
            <a:r>
              <a:rPr lang="pt-BR" sz="3000" b="1" dirty="0"/>
              <a:t>METODOLOGIA</a:t>
            </a:r>
          </a:p>
        </p:txBody>
      </p:sp>
      <p:sp>
        <p:nvSpPr>
          <p:cNvPr id="9" name="CaixaDeTexto 8"/>
          <p:cNvSpPr txBox="1"/>
          <p:nvPr/>
        </p:nvSpPr>
        <p:spPr>
          <a:xfrm>
            <a:off x="541336" y="5298203"/>
            <a:ext cx="8141401" cy="3785652"/>
          </a:xfrm>
          <a:prstGeom prst="rect">
            <a:avLst/>
          </a:prstGeom>
          <a:noFill/>
        </p:spPr>
        <p:txBody>
          <a:bodyPr wrap="square" rtlCol="0">
            <a:spAutoFit/>
          </a:bodyPr>
          <a:lstStyle/>
          <a:p>
            <a:pPr indent="457200" algn="just"/>
            <a:r>
              <a:rPr lang="pt-BR" sz="2400" dirty="0"/>
              <a:t> A necessidade de obter novas fontes de energias alternativas tem dado bastante destaque aos processos biotecnológicos que,  além de produzirem materiais de interesse industrial, não geram tanto impacto no meio ambiente. Com isso, o </a:t>
            </a:r>
            <a:r>
              <a:rPr lang="pt-BR" sz="2400" b="1" dirty="0"/>
              <a:t>objetivo</a:t>
            </a:r>
            <a:r>
              <a:rPr lang="pt-BR" sz="2400" dirty="0"/>
              <a:t> deste projeto foi a aprimorar a  produção enzimática de celulases e </a:t>
            </a:r>
            <a:r>
              <a:rPr lang="pt-BR" sz="2400" dirty="0" err="1"/>
              <a:t>xilanases</a:t>
            </a:r>
            <a:r>
              <a:rPr lang="pt-BR" sz="2400" dirty="0"/>
              <a:t>, para reduzir os tempos de produção, bem como diminuir os custos com o reaproveitando do micélio dos fungos </a:t>
            </a:r>
            <a:r>
              <a:rPr lang="pt-BR" sz="2400" i="1" dirty="0" err="1"/>
              <a:t>Penicillium</a:t>
            </a:r>
            <a:r>
              <a:rPr lang="pt-BR" sz="2400" i="1" dirty="0"/>
              <a:t> </a:t>
            </a:r>
            <a:r>
              <a:rPr lang="pt-BR" sz="2400" i="1" dirty="0" err="1"/>
              <a:t>echinulatum</a:t>
            </a:r>
            <a:r>
              <a:rPr lang="pt-BR" sz="2400" i="1" dirty="0"/>
              <a:t> </a:t>
            </a:r>
            <a:r>
              <a:rPr lang="pt-BR" sz="2400" dirty="0"/>
              <a:t>e </a:t>
            </a:r>
            <a:r>
              <a:rPr lang="pt-BR" sz="2400" i="1" dirty="0" err="1"/>
              <a:t>Trichoderma</a:t>
            </a:r>
            <a:r>
              <a:rPr lang="pt-BR" sz="2400" i="1" dirty="0"/>
              <a:t> </a:t>
            </a:r>
            <a:r>
              <a:rPr lang="pt-BR" sz="2400" i="1" dirty="0" err="1"/>
              <a:t>reesei</a:t>
            </a:r>
            <a:r>
              <a:rPr lang="pt-BR" sz="2400" i="1" dirty="0"/>
              <a:t>, </a:t>
            </a:r>
            <a:r>
              <a:rPr lang="pt-BR" sz="2400" dirty="0"/>
              <a:t>para vários ciclos de produção de enzimas.</a:t>
            </a:r>
          </a:p>
          <a:p>
            <a:pPr indent="457200" algn="just"/>
            <a:endParaRPr lang="pt-BR" sz="2400" dirty="0"/>
          </a:p>
        </p:txBody>
      </p:sp>
      <p:sp>
        <p:nvSpPr>
          <p:cNvPr id="10" name="Retângulo de cantos arredondados 9"/>
          <p:cNvSpPr/>
          <p:nvPr/>
        </p:nvSpPr>
        <p:spPr>
          <a:xfrm>
            <a:off x="9293220" y="4507646"/>
            <a:ext cx="8145463" cy="612934"/>
          </a:xfrm>
          <a:prstGeom prst="roundRect">
            <a:avLst/>
          </a:prstGeom>
          <a:solidFill>
            <a:srgbClr val="C3D5B9"/>
          </a:solidFill>
        </p:spPr>
        <p:txBody>
          <a:bodyPr wrap="square">
            <a:spAutoFit/>
          </a:bodyPr>
          <a:lstStyle/>
          <a:p>
            <a:pPr marL="457200" algn="ctr">
              <a:tabLst>
                <a:tab pos="800100" algn="l"/>
              </a:tabLst>
            </a:pPr>
            <a:r>
              <a:rPr lang="pt-BR" sz="3000" b="1" dirty="0"/>
              <a:t>RESULTADOS E DISCUSSÃO</a:t>
            </a:r>
          </a:p>
        </p:txBody>
      </p:sp>
      <p:sp>
        <p:nvSpPr>
          <p:cNvPr id="13" name="CaixaDeTexto 12"/>
          <p:cNvSpPr txBox="1"/>
          <p:nvPr/>
        </p:nvSpPr>
        <p:spPr>
          <a:xfrm>
            <a:off x="9218729" y="5229640"/>
            <a:ext cx="8294114" cy="1938992"/>
          </a:xfrm>
          <a:prstGeom prst="rect">
            <a:avLst/>
          </a:prstGeom>
          <a:noFill/>
        </p:spPr>
        <p:txBody>
          <a:bodyPr wrap="square" rtlCol="0">
            <a:spAutoFit/>
          </a:bodyPr>
          <a:lstStyle/>
          <a:p>
            <a:pPr indent="457200" algn="just"/>
            <a:r>
              <a:rPr lang="pt-BR" sz="2400" dirty="0"/>
              <a:t>Para as atividades de FPA verificou-se a viabilidade de realizar até cinco ciclos de produção reaproveitando o micélio, bem como a biomassa utilizada como substrato indutor. Destaca-se que as suplementações com sais minerais também favoreceram a produção, especialmente para </a:t>
            </a:r>
            <a:r>
              <a:rPr lang="pt-BR" sz="2400" i="1" dirty="0"/>
              <a:t>T. </a:t>
            </a:r>
            <a:r>
              <a:rPr lang="pt-BR" sz="2400" i="1" dirty="0" err="1"/>
              <a:t>reesei</a:t>
            </a:r>
            <a:r>
              <a:rPr lang="pt-BR" sz="2400" i="1" dirty="0"/>
              <a:t> </a:t>
            </a:r>
            <a:r>
              <a:rPr lang="pt-BR" sz="2400" dirty="0"/>
              <a:t>(Figura 1B).</a:t>
            </a:r>
            <a:endParaRPr lang="pt-BR" sz="2500" dirty="0"/>
          </a:p>
        </p:txBody>
      </p:sp>
      <p:sp>
        <p:nvSpPr>
          <p:cNvPr id="15" name="CaixaDeTexto 14"/>
          <p:cNvSpPr txBox="1"/>
          <p:nvPr/>
        </p:nvSpPr>
        <p:spPr>
          <a:xfrm>
            <a:off x="9279802" y="9882548"/>
            <a:ext cx="8238543" cy="1569660"/>
          </a:xfrm>
          <a:prstGeom prst="rect">
            <a:avLst/>
          </a:prstGeom>
          <a:noFill/>
          <a:ln w="38100">
            <a:noFill/>
          </a:ln>
        </p:spPr>
        <p:txBody>
          <a:bodyPr wrap="square" rtlCol="0">
            <a:spAutoFit/>
          </a:bodyPr>
          <a:lstStyle/>
          <a:p>
            <a:pPr algn="just"/>
            <a:r>
              <a:rPr lang="pt-BR" sz="1600" dirty="0"/>
              <a:t>Figura 1. Atividade sobre papel filtro em diferentes condições de reposição de nutrientes para o reaproveitamento do micélio e do substrato. </a:t>
            </a:r>
            <a:r>
              <a:rPr lang="pt-BR" sz="1600" b="1" dirty="0"/>
              <a:t>(A)</a:t>
            </a:r>
            <a:r>
              <a:rPr lang="pt-BR" sz="1600" dirty="0"/>
              <a:t> </a:t>
            </a:r>
            <a:r>
              <a:rPr lang="pt-BR" sz="1600" i="1" dirty="0" err="1"/>
              <a:t>Penicillium</a:t>
            </a:r>
            <a:r>
              <a:rPr lang="pt-BR" sz="1600" i="1" dirty="0"/>
              <a:t> </a:t>
            </a:r>
            <a:r>
              <a:rPr lang="pt-BR" sz="1600" i="1" dirty="0" err="1"/>
              <a:t>echinulatum</a:t>
            </a:r>
            <a:r>
              <a:rPr lang="pt-BR" sz="1600" dirty="0"/>
              <a:t> </a:t>
            </a:r>
            <a:r>
              <a:rPr lang="pt-BR" sz="1600" b="1" dirty="0">
                <a:solidFill>
                  <a:srgbClr val="006600"/>
                </a:solidFill>
              </a:rPr>
              <a:t>●</a:t>
            </a:r>
            <a:r>
              <a:rPr lang="pt-BR" sz="1600" b="1" dirty="0"/>
              <a:t> </a:t>
            </a:r>
            <a:r>
              <a:rPr lang="pt-BR" sz="1600" dirty="0"/>
              <a:t>Controle, </a:t>
            </a:r>
            <a:r>
              <a:rPr lang="pt-BR" sz="1600" b="1" dirty="0">
                <a:solidFill>
                  <a:srgbClr val="FF9999"/>
                </a:solidFill>
                <a:latin typeface="Times New Roman" panose="02020603050405020304" pitchFamily="18" charset="0"/>
                <a:cs typeface="Times New Roman" panose="02020603050405020304" pitchFamily="18" charset="0"/>
              </a:rPr>
              <a:t>■</a:t>
            </a:r>
            <a:r>
              <a:rPr lang="pt-BR" sz="1600" b="1" dirty="0">
                <a:solidFill>
                  <a:srgbClr val="FF9999"/>
                </a:solidFill>
              </a:rPr>
              <a:t> </a:t>
            </a:r>
            <a:r>
              <a:rPr lang="pt-BR" sz="1600" dirty="0"/>
              <a:t>Reposição de 0,5mL de solução de sais, </a:t>
            </a:r>
            <a:r>
              <a:rPr lang="pt-BR" sz="1600" b="1" dirty="0">
                <a:solidFill>
                  <a:srgbClr val="996600"/>
                </a:solidFill>
                <a:latin typeface="Times New Roman" panose="02020603050405020304" pitchFamily="18" charset="0"/>
                <a:cs typeface="Times New Roman" panose="02020603050405020304" pitchFamily="18" charset="0"/>
              </a:rPr>
              <a:t>▲</a:t>
            </a:r>
            <a:r>
              <a:rPr lang="pt-BR" sz="1600" dirty="0"/>
              <a:t> Reposição de 0,2 g da mistura e 0,5 </a:t>
            </a:r>
            <a:r>
              <a:rPr lang="pt-BR" sz="1600" dirty="0" err="1"/>
              <a:t>mL</a:t>
            </a:r>
            <a:r>
              <a:rPr lang="pt-BR" sz="1600" dirty="0"/>
              <a:t> da solução de sais, </a:t>
            </a:r>
            <a:r>
              <a:rPr lang="pt-BR" sz="1600" b="1" dirty="0">
                <a:solidFill>
                  <a:schemeClr val="bg2">
                    <a:lumMod val="75000"/>
                  </a:schemeClr>
                </a:solidFill>
                <a:latin typeface="Times New Roman" panose="02020603050405020304" pitchFamily="18" charset="0"/>
                <a:cs typeface="Times New Roman" panose="02020603050405020304" pitchFamily="18" charset="0"/>
              </a:rPr>
              <a:t>▼</a:t>
            </a:r>
            <a:r>
              <a:rPr lang="pt-BR" sz="1600" b="1" dirty="0">
                <a:solidFill>
                  <a:srgbClr val="FF9999"/>
                </a:solidFill>
              </a:rPr>
              <a:t> </a:t>
            </a:r>
            <a:r>
              <a:rPr lang="pt-BR" sz="1600" dirty="0"/>
              <a:t>Reposição de 0,2 g da mistura e 0,4mL de água. </a:t>
            </a:r>
            <a:r>
              <a:rPr lang="pt-BR" sz="1600" b="1" dirty="0"/>
              <a:t>(B) </a:t>
            </a:r>
            <a:r>
              <a:rPr lang="pt-BR" sz="1600" i="1" dirty="0" err="1"/>
              <a:t>Trichoderma</a:t>
            </a:r>
            <a:r>
              <a:rPr lang="pt-BR" sz="1600" i="1" dirty="0"/>
              <a:t> </a:t>
            </a:r>
            <a:r>
              <a:rPr lang="pt-BR" sz="1600" i="1" dirty="0" err="1"/>
              <a:t>reesei</a:t>
            </a:r>
            <a:r>
              <a:rPr lang="pt-BR" sz="1600" i="1" dirty="0"/>
              <a:t> </a:t>
            </a:r>
            <a:r>
              <a:rPr lang="pt-BR" sz="1600" b="1" dirty="0">
                <a:solidFill>
                  <a:srgbClr val="CC00FF"/>
                </a:solidFill>
              </a:rPr>
              <a:t>●</a:t>
            </a:r>
            <a:r>
              <a:rPr lang="pt-BR" sz="1600" b="1" dirty="0">
                <a:solidFill>
                  <a:srgbClr val="006600"/>
                </a:solidFill>
              </a:rPr>
              <a:t> </a:t>
            </a:r>
            <a:r>
              <a:rPr lang="pt-BR" sz="1600" dirty="0"/>
              <a:t>Controle; </a:t>
            </a:r>
            <a:r>
              <a:rPr lang="pt-BR" sz="1600" b="1" dirty="0">
                <a:solidFill>
                  <a:srgbClr val="FF6600"/>
                </a:solidFill>
                <a:latin typeface="Times New Roman" panose="02020603050405020304" pitchFamily="18" charset="0"/>
                <a:cs typeface="Times New Roman" panose="02020603050405020304" pitchFamily="18" charset="0"/>
              </a:rPr>
              <a:t>■</a:t>
            </a:r>
            <a:r>
              <a:rPr lang="pt-BR" sz="1600" b="1" dirty="0">
                <a:solidFill>
                  <a:srgbClr val="CC00FF"/>
                </a:solidFill>
              </a:rPr>
              <a:t> </a:t>
            </a:r>
            <a:r>
              <a:rPr lang="pt-BR" sz="1600" dirty="0"/>
              <a:t>Reposição de 0,5 </a:t>
            </a:r>
            <a:r>
              <a:rPr lang="pt-BR" sz="1600" dirty="0" err="1"/>
              <a:t>mL</a:t>
            </a:r>
            <a:r>
              <a:rPr lang="pt-BR" sz="1600" dirty="0"/>
              <a:t> de solução de sais; </a:t>
            </a:r>
            <a:r>
              <a:rPr lang="pt-BR" sz="1600" b="1" dirty="0">
                <a:solidFill>
                  <a:srgbClr val="6699FF"/>
                </a:solidFill>
                <a:latin typeface="Times New Roman" panose="02020603050405020304" pitchFamily="18" charset="0"/>
                <a:cs typeface="Times New Roman" panose="02020603050405020304" pitchFamily="18" charset="0"/>
              </a:rPr>
              <a:t>▲</a:t>
            </a:r>
            <a:r>
              <a:rPr lang="pt-BR" sz="1600" dirty="0"/>
              <a:t> Reposição de 0,2 g da mistura e 0,5 </a:t>
            </a:r>
            <a:r>
              <a:rPr lang="pt-BR" sz="1600" dirty="0" err="1"/>
              <a:t>mL</a:t>
            </a:r>
            <a:r>
              <a:rPr lang="pt-BR" sz="1600" dirty="0"/>
              <a:t> da solução de sais; </a:t>
            </a:r>
            <a:r>
              <a:rPr lang="pt-BR" sz="1600" b="1" dirty="0">
                <a:solidFill>
                  <a:srgbClr val="FF9999"/>
                </a:solidFill>
                <a:latin typeface="Times New Roman" panose="02020603050405020304" pitchFamily="18" charset="0"/>
                <a:cs typeface="Times New Roman" panose="02020603050405020304" pitchFamily="18" charset="0"/>
              </a:rPr>
              <a:t>■</a:t>
            </a:r>
            <a:r>
              <a:rPr lang="pt-BR" sz="1600" b="1" dirty="0">
                <a:solidFill>
                  <a:srgbClr val="FF9999"/>
                </a:solidFill>
              </a:rPr>
              <a:t> </a:t>
            </a:r>
            <a:r>
              <a:rPr lang="pt-BR" sz="1600" dirty="0"/>
              <a:t>Reposição</a:t>
            </a:r>
            <a:r>
              <a:rPr lang="pt-BR" sz="1600" dirty="0">
                <a:solidFill>
                  <a:srgbClr val="FFCC99"/>
                </a:solidFill>
              </a:rPr>
              <a:t> </a:t>
            </a:r>
            <a:r>
              <a:rPr lang="pt-BR" sz="1600" dirty="0"/>
              <a:t>de 0,2 g da mistura e 0,4 </a:t>
            </a:r>
            <a:r>
              <a:rPr lang="pt-BR" sz="1600" dirty="0" err="1"/>
              <a:t>mL</a:t>
            </a:r>
            <a:r>
              <a:rPr lang="pt-BR" sz="1600" dirty="0"/>
              <a:t> de água.</a:t>
            </a:r>
            <a:endParaRPr lang="pt-BR" sz="1600" b="1" i="1" dirty="0"/>
          </a:p>
        </p:txBody>
      </p:sp>
      <p:sp>
        <p:nvSpPr>
          <p:cNvPr id="16" name="CaixaDeTexto 15"/>
          <p:cNvSpPr txBox="1"/>
          <p:nvPr/>
        </p:nvSpPr>
        <p:spPr>
          <a:xfrm>
            <a:off x="10219765" y="10804174"/>
            <a:ext cx="184731" cy="772840"/>
          </a:xfrm>
          <a:prstGeom prst="rect">
            <a:avLst/>
          </a:prstGeom>
          <a:noFill/>
        </p:spPr>
        <p:txBody>
          <a:bodyPr wrap="none" rtlCol="0">
            <a:spAutoFit/>
          </a:bodyPr>
          <a:lstStyle/>
          <a:p>
            <a:endParaRPr lang="pt-BR" dirty="0"/>
          </a:p>
        </p:txBody>
      </p:sp>
      <p:sp>
        <p:nvSpPr>
          <p:cNvPr id="27" name="CaixaDeTexto 26"/>
          <p:cNvSpPr txBox="1"/>
          <p:nvPr/>
        </p:nvSpPr>
        <p:spPr>
          <a:xfrm>
            <a:off x="9182569" y="17601222"/>
            <a:ext cx="8311949" cy="1815882"/>
          </a:xfrm>
          <a:prstGeom prst="rect">
            <a:avLst/>
          </a:prstGeom>
          <a:noFill/>
          <a:ln w="38100">
            <a:noFill/>
          </a:ln>
        </p:spPr>
        <p:txBody>
          <a:bodyPr wrap="square" rtlCol="0">
            <a:spAutoFit/>
          </a:bodyPr>
          <a:lstStyle/>
          <a:p>
            <a:pPr algn="just"/>
            <a:r>
              <a:rPr lang="pt-BR" sz="1600" dirty="0"/>
              <a:t>Atividade sobre papel filtro em diferentes reposições de nutrientes, visando  para verificar se estão sendo efetivamente produzidas as enzimas, assim como comprovar a redução de custos e tempo; </a:t>
            </a:r>
            <a:r>
              <a:rPr lang="pt-BR" sz="1600" b="1" dirty="0"/>
              <a:t>(A) </a:t>
            </a:r>
            <a:r>
              <a:rPr lang="pt-BR" sz="1600" b="1" i="1" dirty="0" err="1"/>
              <a:t>Penicillium</a:t>
            </a:r>
            <a:r>
              <a:rPr lang="pt-BR" sz="1600" b="1" i="1" dirty="0"/>
              <a:t> </a:t>
            </a:r>
            <a:r>
              <a:rPr lang="pt-BR" sz="1600" b="1" i="1" dirty="0" err="1"/>
              <a:t>echinulatum</a:t>
            </a:r>
            <a:r>
              <a:rPr lang="pt-BR" sz="1600" b="1" dirty="0"/>
              <a:t>) e): </a:t>
            </a:r>
            <a:r>
              <a:rPr lang="pt-BR" sz="1600" b="1" dirty="0">
                <a:solidFill>
                  <a:srgbClr val="0099CC"/>
                </a:solidFill>
              </a:rPr>
              <a:t>●</a:t>
            </a:r>
            <a:r>
              <a:rPr lang="pt-BR" sz="1600" b="1" dirty="0">
                <a:solidFill>
                  <a:srgbClr val="006600"/>
                </a:solidFill>
              </a:rPr>
              <a:t> </a:t>
            </a:r>
            <a:r>
              <a:rPr lang="pt-BR" sz="1600" dirty="0"/>
              <a:t>Controle; </a:t>
            </a:r>
            <a:r>
              <a:rPr lang="pt-BR" sz="1600" b="1" dirty="0">
                <a:solidFill>
                  <a:srgbClr val="FF0066"/>
                </a:solidFill>
              </a:rPr>
              <a:t>●</a:t>
            </a:r>
            <a:r>
              <a:rPr lang="pt-BR" sz="1600" b="1" dirty="0">
                <a:solidFill>
                  <a:srgbClr val="0099CC"/>
                </a:solidFill>
              </a:rPr>
              <a:t> </a:t>
            </a:r>
            <a:r>
              <a:rPr lang="pt-BR" sz="1600" dirty="0"/>
              <a:t>Reposição de 0,5mL de solução de sais; </a:t>
            </a:r>
            <a:r>
              <a:rPr lang="pt-BR" sz="1600" b="1" dirty="0">
                <a:solidFill>
                  <a:srgbClr val="CC00FF"/>
                </a:solidFill>
              </a:rPr>
              <a:t>●</a:t>
            </a:r>
            <a:r>
              <a:rPr lang="pt-BR" sz="1600" dirty="0"/>
              <a:t> Primeira extração de um mesmo substrato; </a:t>
            </a:r>
            <a:r>
              <a:rPr lang="pt-BR" sz="1600" b="1" dirty="0">
                <a:solidFill>
                  <a:srgbClr val="00FF99"/>
                </a:solidFill>
              </a:rPr>
              <a:t>●</a:t>
            </a:r>
            <a:r>
              <a:rPr lang="pt-BR" sz="1600" b="1" dirty="0">
                <a:solidFill>
                  <a:srgbClr val="0099CC"/>
                </a:solidFill>
              </a:rPr>
              <a:t> </a:t>
            </a:r>
            <a:r>
              <a:rPr lang="pt-BR" sz="1600" dirty="0"/>
              <a:t>Segunda extração de um mesmo substrato; </a:t>
            </a:r>
            <a:r>
              <a:rPr lang="pt-BR" sz="1600" b="1" dirty="0">
                <a:solidFill>
                  <a:srgbClr val="FFCC99"/>
                </a:solidFill>
              </a:rPr>
              <a:t>●</a:t>
            </a:r>
            <a:r>
              <a:rPr lang="pt-BR" sz="1600" b="1" dirty="0">
                <a:solidFill>
                  <a:srgbClr val="0099CC"/>
                </a:solidFill>
              </a:rPr>
              <a:t> </a:t>
            </a:r>
            <a:r>
              <a:rPr lang="pt-BR" sz="1600" dirty="0"/>
              <a:t>Amostra destrutiva. </a:t>
            </a:r>
            <a:r>
              <a:rPr lang="pt-BR" sz="1600" b="1" dirty="0"/>
              <a:t> (B) </a:t>
            </a:r>
            <a:r>
              <a:rPr lang="pt-BR" sz="1600" b="1" i="1" dirty="0" err="1"/>
              <a:t>Trichoderma</a:t>
            </a:r>
            <a:r>
              <a:rPr lang="pt-BR" sz="1600" b="1" i="1" dirty="0"/>
              <a:t> </a:t>
            </a:r>
            <a:r>
              <a:rPr lang="pt-BR" sz="1600" b="1" i="1" dirty="0" err="1"/>
              <a:t>reesei</a:t>
            </a:r>
            <a:r>
              <a:rPr lang="pt-BR" sz="1600" b="1" i="1" dirty="0"/>
              <a:t> </a:t>
            </a:r>
            <a:r>
              <a:rPr lang="pt-BR" sz="1600" b="1" dirty="0">
                <a:solidFill>
                  <a:srgbClr val="FF0000"/>
                </a:solidFill>
              </a:rPr>
              <a:t>●</a:t>
            </a:r>
            <a:r>
              <a:rPr lang="pt-BR" sz="1600" b="1" dirty="0">
                <a:solidFill>
                  <a:srgbClr val="0099CC"/>
                </a:solidFill>
              </a:rPr>
              <a:t> </a:t>
            </a:r>
            <a:r>
              <a:rPr lang="pt-BR" sz="1600" dirty="0"/>
              <a:t>Controle; </a:t>
            </a:r>
            <a:r>
              <a:rPr lang="pt-BR" sz="1600" b="1" dirty="0">
                <a:solidFill>
                  <a:srgbClr val="006600"/>
                </a:solidFill>
              </a:rPr>
              <a:t>●</a:t>
            </a:r>
            <a:r>
              <a:rPr lang="pt-BR" sz="1600" b="1" dirty="0">
                <a:solidFill>
                  <a:srgbClr val="0099CC"/>
                </a:solidFill>
              </a:rPr>
              <a:t> </a:t>
            </a:r>
            <a:r>
              <a:rPr lang="pt-BR" sz="1600" dirty="0"/>
              <a:t>Reposição de 0,5mL de solução de sais; </a:t>
            </a:r>
            <a:r>
              <a:rPr lang="pt-BR" sz="1600" b="1" dirty="0">
                <a:solidFill>
                  <a:srgbClr val="660033"/>
                </a:solidFill>
              </a:rPr>
              <a:t>●</a:t>
            </a:r>
            <a:r>
              <a:rPr lang="pt-BR" sz="1600" b="1" dirty="0">
                <a:solidFill>
                  <a:srgbClr val="0099CC"/>
                </a:solidFill>
              </a:rPr>
              <a:t> </a:t>
            </a:r>
            <a:r>
              <a:rPr lang="pt-BR" sz="1600" dirty="0"/>
              <a:t>Primeira extração de um mesmo substrato; </a:t>
            </a:r>
            <a:r>
              <a:rPr lang="pt-BR" sz="1600" b="1" dirty="0">
                <a:solidFill>
                  <a:srgbClr val="CCCC00"/>
                </a:solidFill>
              </a:rPr>
              <a:t>●</a:t>
            </a:r>
            <a:r>
              <a:rPr lang="pt-BR" sz="1600" b="1" dirty="0">
                <a:solidFill>
                  <a:srgbClr val="0099CC"/>
                </a:solidFill>
              </a:rPr>
              <a:t> </a:t>
            </a:r>
            <a:r>
              <a:rPr lang="pt-BR" sz="1600" dirty="0"/>
              <a:t>Segunda extração de um mesmo substrato; </a:t>
            </a:r>
            <a:r>
              <a:rPr lang="pt-BR" sz="1600" b="1" dirty="0">
                <a:solidFill>
                  <a:srgbClr val="0099CC"/>
                </a:solidFill>
              </a:rPr>
              <a:t>● </a:t>
            </a:r>
            <a:r>
              <a:rPr lang="pt-BR" sz="1600" dirty="0"/>
              <a:t>Amostra destrutiva</a:t>
            </a:r>
          </a:p>
        </p:txBody>
      </p:sp>
      <p:pic>
        <p:nvPicPr>
          <p:cNvPr id="34" name="Imagem 3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60427" y="14491058"/>
            <a:ext cx="4485662" cy="3117330"/>
          </a:xfrm>
          <a:prstGeom prst="rect">
            <a:avLst/>
          </a:prstGeom>
        </p:spPr>
      </p:pic>
      <p:pic>
        <p:nvPicPr>
          <p:cNvPr id="35" name="Imagem 3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80777" y="14544440"/>
            <a:ext cx="4266757" cy="3056782"/>
          </a:xfrm>
          <a:prstGeom prst="rect">
            <a:avLst/>
          </a:prstGeom>
        </p:spPr>
      </p:pic>
      <p:sp>
        <p:nvSpPr>
          <p:cNvPr id="39" name="Retângulo de cantos arredondados 38"/>
          <p:cNvSpPr/>
          <p:nvPr/>
        </p:nvSpPr>
        <p:spPr>
          <a:xfrm>
            <a:off x="9288917" y="22515450"/>
            <a:ext cx="8241760" cy="612934"/>
          </a:xfrm>
          <a:prstGeom prst="roundRect">
            <a:avLst/>
          </a:prstGeom>
          <a:solidFill>
            <a:srgbClr val="C3D5B9"/>
          </a:solidFill>
        </p:spPr>
        <p:txBody>
          <a:bodyPr wrap="square">
            <a:spAutoFit/>
          </a:bodyPr>
          <a:lstStyle/>
          <a:p>
            <a:pPr marL="457200" algn="ctr">
              <a:tabLst>
                <a:tab pos="800100" algn="l"/>
              </a:tabLst>
            </a:pPr>
            <a:r>
              <a:rPr lang="pt-BR" sz="3000" b="1" dirty="0"/>
              <a:t>CONSIDERAÇÕES FINAIS</a:t>
            </a:r>
          </a:p>
        </p:txBody>
      </p:sp>
      <p:sp>
        <p:nvSpPr>
          <p:cNvPr id="2" name="CaixaDeTexto 1"/>
          <p:cNvSpPr txBox="1"/>
          <p:nvPr/>
        </p:nvSpPr>
        <p:spPr>
          <a:xfrm>
            <a:off x="541337" y="9708729"/>
            <a:ext cx="8145462" cy="2308324"/>
          </a:xfrm>
          <a:prstGeom prst="rect">
            <a:avLst/>
          </a:prstGeom>
          <a:noFill/>
        </p:spPr>
        <p:txBody>
          <a:bodyPr wrap="square" rtlCol="0">
            <a:spAutoFit/>
          </a:bodyPr>
          <a:lstStyle/>
          <a:p>
            <a:pPr indent="457200" algn="just"/>
            <a:r>
              <a:rPr lang="pt-BR" sz="2400" dirty="0"/>
              <a:t>A metodologia desenvolvida foi dividida em duas partes para cada fungo. A primeira para a verificação das condições mais adequadas para a produção das enzimas, e, a segunda para comprovar a efetividade na  produção, mantendo um sistema de produção como controle meio de cultivo sem </a:t>
            </a:r>
            <a:r>
              <a:rPr lang="pt-BR" sz="2400" dirty="0" err="1"/>
              <a:t>reciclos</a:t>
            </a:r>
            <a:r>
              <a:rPr lang="pt-BR" sz="2400" dirty="0"/>
              <a:t>.</a:t>
            </a:r>
          </a:p>
        </p:txBody>
      </p:sp>
      <p:pic>
        <p:nvPicPr>
          <p:cNvPr id="3" name="Imagem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57202" y="12648489"/>
            <a:ext cx="1205550" cy="1197789"/>
          </a:xfrm>
          <a:prstGeom prst="rect">
            <a:avLst/>
          </a:prstGeom>
        </p:spPr>
      </p:pic>
      <p:sp>
        <p:nvSpPr>
          <p:cNvPr id="8" name="CaixaDeTexto 7"/>
          <p:cNvSpPr txBox="1"/>
          <p:nvPr/>
        </p:nvSpPr>
        <p:spPr>
          <a:xfrm>
            <a:off x="3632812" y="13006747"/>
            <a:ext cx="2203104" cy="477054"/>
          </a:xfrm>
          <a:prstGeom prst="rect">
            <a:avLst/>
          </a:prstGeom>
          <a:noFill/>
          <a:ln w="38100">
            <a:solidFill>
              <a:schemeClr val="accent5">
                <a:lumMod val="75000"/>
              </a:schemeClr>
            </a:solidFill>
          </a:ln>
        </p:spPr>
        <p:txBody>
          <a:bodyPr wrap="none" rtlCol="0">
            <a:spAutoFit/>
          </a:bodyPr>
          <a:lstStyle/>
          <a:p>
            <a:r>
              <a:rPr lang="pt-BR" sz="2500" dirty="0"/>
              <a:t>Meio de cultivo</a:t>
            </a:r>
          </a:p>
        </p:txBody>
      </p:sp>
      <p:sp>
        <p:nvSpPr>
          <p:cNvPr id="19" name="CaixaDeTexto 18"/>
          <p:cNvSpPr txBox="1"/>
          <p:nvPr/>
        </p:nvSpPr>
        <p:spPr>
          <a:xfrm>
            <a:off x="6297252" y="12333629"/>
            <a:ext cx="2498337" cy="2939266"/>
          </a:xfrm>
          <a:prstGeom prst="rect">
            <a:avLst/>
          </a:prstGeom>
          <a:noFill/>
        </p:spPr>
        <p:txBody>
          <a:bodyPr wrap="square" rtlCol="0">
            <a:spAutoFit/>
          </a:bodyPr>
          <a:lstStyle/>
          <a:p>
            <a:pPr>
              <a:buFontTx/>
              <a:buChar char="-"/>
            </a:pPr>
            <a:r>
              <a:rPr lang="pt-BR" sz="1800" dirty="0"/>
              <a:t> 5,55 g de polpa de eucalipto;</a:t>
            </a:r>
          </a:p>
          <a:p>
            <a:pPr>
              <a:buFontTx/>
              <a:buChar char="-"/>
            </a:pPr>
            <a:r>
              <a:rPr lang="pt-BR" sz="1800" dirty="0"/>
              <a:t> 0,30 g  de farelo de arroz;</a:t>
            </a:r>
          </a:p>
          <a:p>
            <a:pPr>
              <a:buFontTx/>
              <a:buChar char="-"/>
            </a:pPr>
            <a:r>
              <a:rPr lang="pt-BR" sz="1800" dirty="0"/>
              <a:t> 0,20 g de farelo de soja;</a:t>
            </a:r>
          </a:p>
          <a:p>
            <a:pPr>
              <a:buFontTx/>
              <a:buChar char="-"/>
            </a:pPr>
            <a:r>
              <a:rPr lang="pt-BR" sz="1800" dirty="0"/>
              <a:t> 1 </a:t>
            </a:r>
            <a:r>
              <a:rPr lang="pt-BR" sz="1800" dirty="0" err="1"/>
              <a:t>mL</a:t>
            </a:r>
            <a:r>
              <a:rPr lang="pt-BR" sz="1800" dirty="0"/>
              <a:t> de solução de sais </a:t>
            </a:r>
            <a:r>
              <a:rPr lang="pt-BR" sz="1600" dirty="0"/>
              <a:t>(</a:t>
            </a:r>
            <a:r>
              <a:rPr lang="pt-BR" sz="1600" dirty="0" err="1"/>
              <a:t>Mandels</a:t>
            </a:r>
            <a:r>
              <a:rPr lang="pt-BR" sz="1600" dirty="0"/>
              <a:t> e Reese, 1957</a:t>
            </a:r>
            <a:r>
              <a:rPr lang="pt-BR" sz="1400" dirty="0"/>
              <a:t>)</a:t>
            </a:r>
            <a:r>
              <a:rPr lang="pt-BR" sz="1600" dirty="0"/>
              <a:t>;</a:t>
            </a:r>
            <a:endParaRPr lang="pt-BR" sz="1800" dirty="0"/>
          </a:p>
          <a:p>
            <a:pPr>
              <a:buFontTx/>
              <a:buChar char="-"/>
            </a:pPr>
            <a:r>
              <a:rPr lang="pt-BR" sz="1800" dirty="0"/>
              <a:t> 0,2 de esponja </a:t>
            </a:r>
          </a:p>
          <a:p>
            <a:pPr marL="342900" indent="-342900">
              <a:buFontTx/>
              <a:buChar char="-"/>
            </a:pPr>
            <a:endParaRPr lang="pt-BR" sz="2500" dirty="0"/>
          </a:p>
        </p:txBody>
      </p:sp>
      <p:sp>
        <p:nvSpPr>
          <p:cNvPr id="23" name="Chave esquerda 22"/>
          <p:cNvSpPr/>
          <p:nvPr/>
        </p:nvSpPr>
        <p:spPr>
          <a:xfrm>
            <a:off x="5981285" y="12277580"/>
            <a:ext cx="622041" cy="2787857"/>
          </a:xfrm>
          <a:prstGeom prst="leftBrace">
            <a:avLst>
              <a:gd name="adj1" fmla="val 0"/>
              <a:gd name="adj2" fmla="val 34684"/>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9" name="CaixaDeTexto 28"/>
          <p:cNvSpPr txBox="1"/>
          <p:nvPr/>
        </p:nvSpPr>
        <p:spPr>
          <a:xfrm>
            <a:off x="3102177" y="15325769"/>
            <a:ext cx="2380203" cy="477054"/>
          </a:xfrm>
          <a:prstGeom prst="rect">
            <a:avLst/>
          </a:prstGeom>
          <a:noFill/>
          <a:ln w="38100">
            <a:solidFill>
              <a:schemeClr val="accent5">
                <a:lumMod val="75000"/>
              </a:schemeClr>
            </a:solidFill>
          </a:ln>
        </p:spPr>
        <p:txBody>
          <a:bodyPr wrap="none" rtlCol="0">
            <a:spAutoFit/>
          </a:bodyPr>
          <a:lstStyle/>
          <a:p>
            <a:r>
              <a:rPr lang="pt-BR" sz="2500" dirty="0" err="1"/>
              <a:t>Inóculo</a:t>
            </a:r>
            <a:r>
              <a:rPr lang="pt-BR" sz="2500" dirty="0"/>
              <a:t> do fungo</a:t>
            </a:r>
          </a:p>
        </p:txBody>
      </p:sp>
      <p:sp>
        <p:nvSpPr>
          <p:cNvPr id="46" name="CaixaDeTexto 45"/>
          <p:cNvSpPr txBox="1"/>
          <p:nvPr/>
        </p:nvSpPr>
        <p:spPr>
          <a:xfrm>
            <a:off x="1751381" y="16551823"/>
            <a:ext cx="1230273" cy="477054"/>
          </a:xfrm>
          <a:prstGeom prst="rect">
            <a:avLst/>
          </a:prstGeom>
          <a:noFill/>
          <a:ln w="38100">
            <a:solidFill>
              <a:schemeClr val="accent5">
                <a:lumMod val="75000"/>
              </a:schemeClr>
            </a:solidFill>
          </a:ln>
        </p:spPr>
        <p:txBody>
          <a:bodyPr wrap="none" rtlCol="0">
            <a:spAutoFit/>
          </a:bodyPr>
          <a:lstStyle/>
          <a:p>
            <a:r>
              <a:rPr lang="pt-BR" sz="2500" dirty="0"/>
              <a:t>PARTE 1</a:t>
            </a:r>
          </a:p>
        </p:txBody>
      </p:sp>
      <p:sp>
        <p:nvSpPr>
          <p:cNvPr id="47" name="CaixaDeTexto 46"/>
          <p:cNvSpPr txBox="1"/>
          <p:nvPr/>
        </p:nvSpPr>
        <p:spPr>
          <a:xfrm>
            <a:off x="6110331" y="16514973"/>
            <a:ext cx="1230273" cy="477054"/>
          </a:xfrm>
          <a:prstGeom prst="rect">
            <a:avLst/>
          </a:prstGeom>
          <a:noFill/>
          <a:ln w="38100">
            <a:solidFill>
              <a:schemeClr val="accent5">
                <a:lumMod val="75000"/>
              </a:schemeClr>
            </a:solidFill>
          </a:ln>
        </p:spPr>
        <p:txBody>
          <a:bodyPr wrap="none" rtlCol="0">
            <a:spAutoFit/>
          </a:bodyPr>
          <a:lstStyle/>
          <a:p>
            <a:r>
              <a:rPr lang="pt-BR" sz="2500" dirty="0"/>
              <a:t>PARTE 2</a:t>
            </a:r>
          </a:p>
        </p:txBody>
      </p:sp>
      <p:sp>
        <p:nvSpPr>
          <p:cNvPr id="48" name="CaixaDeTexto 47"/>
          <p:cNvSpPr txBox="1"/>
          <p:nvPr/>
        </p:nvSpPr>
        <p:spPr>
          <a:xfrm>
            <a:off x="375413" y="18126393"/>
            <a:ext cx="3982210" cy="1246495"/>
          </a:xfrm>
          <a:prstGeom prst="rect">
            <a:avLst/>
          </a:prstGeom>
          <a:noFill/>
          <a:ln w="38100">
            <a:solidFill>
              <a:schemeClr val="accent5">
                <a:lumMod val="75000"/>
              </a:schemeClr>
            </a:solidFill>
          </a:ln>
        </p:spPr>
        <p:txBody>
          <a:bodyPr wrap="square" numCol="1" rtlCol="0">
            <a:spAutoFit/>
          </a:bodyPr>
          <a:lstStyle/>
          <a:p>
            <a:pPr marL="342900" indent="-342900">
              <a:buFont typeface="Wingdings" panose="05000000000000000000" pitchFamily="2" charset="2"/>
              <a:buChar char="q"/>
            </a:pPr>
            <a:r>
              <a:rPr lang="pt-BR" sz="2500" dirty="0"/>
              <a:t> 96 h iniciais = crescimento </a:t>
            </a:r>
          </a:p>
          <a:p>
            <a:pPr marL="342900" indent="-342900">
              <a:buFont typeface="Wingdings" panose="05000000000000000000" pitchFamily="2" charset="2"/>
              <a:buChar char="q"/>
            </a:pPr>
            <a:r>
              <a:rPr lang="pt-BR" sz="2500" dirty="0"/>
              <a:t>216 h finais = extrações de 72- 72 h </a:t>
            </a:r>
          </a:p>
        </p:txBody>
      </p:sp>
      <p:sp>
        <p:nvSpPr>
          <p:cNvPr id="49" name="CaixaDeTexto 48"/>
          <p:cNvSpPr txBox="1"/>
          <p:nvPr/>
        </p:nvSpPr>
        <p:spPr>
          <a:xfrm>
            <a:off x="4723975" y="18199146"/>
            <a:ext cx="3992598" cy="1246495"/>
          </a:xfrm>
          <a:prstGeom prst="rect">
            <a:avLst/>
          </a:prstGeom>
          <a:noFill/>
          <a:ln w="38100">
            <a:solidFill>
              <a:schemeClr val="accent5">
                <a:lumMod val="75000"/>
              </a:schemeClr>
            </a:solidFill>
          </a:ln>
        </p:spPr>
        <p:txBody>
          <a:bodyPr wrap="square" rtlCol="0">
            <a:spAutoFit/>
          </a:bodyPr>
          <a:lstStyle/>
          <a:p>
            <a:pPr marL="342900" indent="-342900">
              <a:buFont typeface="Wingdings" panose="05000000000000000000" pitchFamily="2" charset="2"/>
              <a:buChar char="q"/>
            </a:pPr>
            <a:r>
              <a:rPr lang="pt-BR" sz="2500" dirty="0"/>
              <a:t>96 h inicias = crescimento</a:t>
            </a:r>
          </a:p>
          <a:p>
            <a:pPr marL="342900" indent="-342900">
              <a:buFont typeface="Wingdings" panose="05000000000000000000" pitchFamily="2" charset="2"/>
              <a:buChar char="q"/>
            </a:pPr>
            <a:r>
              <a:rPr lang="pt-BR" sz="2500" dirty="0"/>
              <a:t>288 h finais = extrações de 72- 72 h </a:t>
            </a:r>
          </a:p>
        </p:txBody>
      </p:sp>
      <p:cxnSp>
        <p:nvCxnSpPr>
          <p:cNvPr id="56" name="Conector angulado 55"/>
          <p:cNvCxnSpPr/>
          <p:nvPr/>
        </p:nvCxnSpPr>
        <p:spPr>
          <a:xfrm rot="5400000">
            <a:off x="3597430" y="14171871"/>
            <a:ext cx="1845421" cy="455723"/>
          </a:xfrm>
          <a:prstGeom prst="bentConnector3">
            <a:avLst>
              <a:gd name="adj1" fmla="val 50000"/>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63" name="Conector reto 62"/>
          <p:cNvCxnSpPr>
            <a:stCxn id="8" idx="1"/>
          </p:cNvCxnSpPr>
          <p:nvPr/>
        </p:nvCxnSpPr>
        <p:spPr>
          <a:xfrm flipH="1" flipV="1">
            <a:off x="2030579" y="13245273"/>
            <a:ext cx="1602233" cy="1"/>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70" name="Conector reto 69"/>
          <p:cNvCxnSpPr>
            <a:stCxn id="29" idx="2"/>
          </p:cNvCxnSpPr>
          <p:nvPr/>
        </p:nvCxnSpPr>
        <p:spPr>
          <a:xfrm flipH="1">
            <a:off x="4292278" y="15802823"/>
            <a:ext cx="1" cy="980591"/>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72" name="Chave direita 71"/>
          <p:cNvSpPr/>
          <p:nvPr/>
        </p:nvSpPr>
        <p:spPr>
          <a:xfrm>
            <a:off x="2643839" y="14328404"/>
            <a:ext cx="320640" cy="1899403"/>
          </a:xfrm>
          <a:prstGeom prst="rightBrace">
            <a:avLst>
              <a:gd name="adj1" fmla="val 0"/>
              <a:gd name="adj2" fmla="val 66449"/>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74" name="CaixaDeTexto 73"/>
          <p:cNvSpPr txBox="1"/>
          <p:nvPr/>
        </p:nvSpPr>
        <p:spPr>
          <a:xfrm>
            <a:off x="234873" y="14408091"/>
            <a:ext cx="2845359" cy="2092881"/>
          </a:xfrm>
          <a:prstGeom prst="rect">
            <a:avLst/>
          </a:prstGeom>
          <a:noFill/>
        </p:spPr>
        <p:txBody>
          <a:bodyPr wrap="square" rtlCol="0">
            <a:spAutoFit/>
          </a:bodyPr>
          <a:lstStyle/>
          <a:p>
            <a:pPr algn="ctr"/>
            <a:r>
              <a:rPr lang="pt-BR" sz="2000" b="1" i="1" dirty="0" err="1">
                <a:solidFill>
                  <a:schemeClr val="accent5">
                    <a:lumMod val="75000"/>
                  </a:schemeClr>
                </a:solidFill>
              </a:rPr>
              <a:t>Penicillium</a:t>
            </a:r>
            <a:r>
              <a:rPr lang="pt-BR" sz="2000" b="1" i="1" dirty="0">
                <a:solidFill>
                  <a:schemeClr val="accent5">
                    <a:lumMod val="75000"/>
                  </a:schemeClr>
                </a:solidFill>
              </a:rPr>
              <a:t> </a:t>
            </a:r>
          </a:p>
          <a:p>
            <a:pPr algn="ctr"/>
            <a:r>
              <a:rPr lang="pt-BR" sz="2000" b="1" i="1" dirty="0" err="1">
                <a:solidFill>
                  <a:schemeClr val="accent5">
                    <a:lumMod val="75000"/>
                  </a:schemeClr>
                </a:solidFill>
              </a:rPr>
              <a:t>echinulatum</a:t>
            </a:r>
            <a:r>
              <a:rPr lang="pt-BR" sz="2000" b="1" i="1" dirty="0">
                <a:solidFill>
                  <a:schemeClr val="accent5">
                    <a:lumMod val="75000"/>
                  </a:schemeClr>
                </a:solidFill>
              </a:rPr>
              <a:t> </a:t>
            </a:r>
            <a:r>
              <a:rPr lang="pt-BR" sz="2000" b="1" dirty="0">
                <a:solidFill>
                  <a:schemeClr val="accent5">
                    <a:lumMod val="75000"/>
                  </a:schemeClr>
                </a:solidFill>
              </a:rPr>
              <a:t>S1M29</a:t>
            </a:r>
          </a:p>
          <a:p>
            <a:pPr algn="ctr"/>
            <a:r>
              <a:rPr lang="pt-BR" sz="2500" b="1" dirty="0"/>
              <a:t>OU</a:t>
            </a:r>
            <a:r>
              <a:rPr lang="pt-BR" sz="2500" dirty="0"/>
              <a:t> </a:t>
            </a:r>
          </a:p>
          <a:p>
            <a:pPr algn="ctr"/>
            <a:r>
              <a:rPr lang="pt-BR" sz="2000" b="1" i="1" dirty="0" err="1">
                <a:solidFill>
                  <a:schemeClr val="accent5">
                    <a:lumMod val="75000"/>
                  </a:schemeClr>
                </a:solidFill>
              </a:rPr>
              <a:t>Trichoderma</a:t>
            </a:r>
            <a:r>
              <a:rPr lang="pt-BR" sz="2000" b="1" i="1" dirty="0">
                <a:solidFill>
                  <a:schemeClr val="accent5">
                    <a:lumMod val="75000"/>
                  </a:schemeClr>
                </a:solidFill>
              </a:rPr>
              <a:t> </a:t>
            </a:r>
          </a:p>
          <a:p>
            <a:pPr algn="ctr"/>
            <a:r>
              <a:rPr lang="pt-BR" sz="2000" b="1" i="1" dirty="0" err="1">
                <a:solidFill>
                  <a:schemeClr val="accent5">
                    <a:lumMod val="75000"/>
                  </a:schemeClr>
                </a:solidFill>
              </a:rPr>
              <a:t>reesei</a:t>
            </a:r>
            <a:r>
              <a:rPr lang="pt-BR" sz="2000" b="1" i="1" dirty="0">
                <a:solidFill>
                  <a:schemeClr val="accent5">
                    <a:lumMod val="75000"/>
                  </a:schemeClr>
                </a:solidFill>
              </a:rPr>
              <a:t> </a:t>
            </a:r>
            <a:r>
              <a:rPr lang="pt-BR" sz="2000" b="1" dirty="0" err="1">
                <a:solidFill>
                  <a:schemeClr val="accent5">
                    <a:lumMod val="75000"/>
                  </a:schemeClr>
                </a:solidFill>
              </a:rPr>
              <a:t>Rut</a:t>
            </a:r>
            <a:r>
              <a:rPr lang="pt-BR" sz="2000" b="1" dirty="0">
                <a:solidFill>
                  <a:schemeClr val="accent5">
                    <a:lumMod val="75000"/>
                  </a:schemeClr>
                </a:solidFill>
              </a:rPr>
              <a:t> C30</a:t>
            </a:r>
          </a:p>
          <a:p>
            <a:endParaRPr lang="pt-BR" sz="2500" dirty="0"/>
          </a:p>
        </p:txBody>
      </p:sp>
      <p:cxnSp>
        <p:nvCxnSpPr>
          <p:cNvPr id="76" name="Conector reto 75"/>
          <p:cNvCxnSpPr>
            <a:stCxn id="46" idx="3"/>
          </p:cNvCxnSpPr>
          <p:nvPr/>
        </p:nvCxnSpPr>
        <p:spPr>
          <a:xfrm flipV="1">
            <a:off x="2981654" y="16783414"/>
            <a:ext cx="3095369" cy="6936"/>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90" name="CaixaDeTexto 89"/>
          <p:cNvSpPr txBox="1"/>
          <p:nvPr/>
        </p:nvSpPr>
        <p:spPr>
          <a:xfrm>
            <a:off x="266700" y="20393947"/>
            <a:ext cx="4199637" cy="1708160"/>
          </a:xfrm>
          <a:prstGeom prst="rect">
            <a:avLst/>
          </a:prstGeom>
          <a:noFill/>
          <a:ln w="38100">
            <a:solidFill>
              <a:schemeClr val="accent5">
                <a:lumMod val="75000"/>
              </a:schemeClr>
            </a:solidFill>
          </a:ln>
        </p:spPr>
        <p:txBody>
          <a:bodyPr wrap="square" rtlCol="0">
            <a:spAutoFit/>
          </a:bodyPr>
          <a:lstStyle/>
          <a:p>
            <a:pPr algn="ctr"/>
            <a:r>
              <a:rPr lang="pt-BR" sz="2500" dirty="0"/>
              <a:t>CONDIÇÕES</a:t>
            </a:r>
          </a:p>
          <a:p>
            <a:r>
              <a:rPr lang="pt-BR" sz="2000" b="1" dirty="0"/>
              <a:t>A</a:t>
            </a:r>
            <a:r>
              <a:rPr lang="pt-BR" sz="2000" dirty="0"/>
              <a:t> –  0,5 </a:t>
            </a:r>
            <a:r>
              <a:rPr lang="pt-BR" sz="2000" dirty="0" err="1"/>
              <a:t>mL</a:t>
            </a:r>
            <a:r>
              <a:rPr lang="pt-BR" sz="2000" dirty="0"/>
              <a:t> de sais </a:t>
            </a:r>
          </a:p>
          <a:p>
            <a:r>
              <a:rPr lang="pt-BR" sz="2000" b="1" dirty="0"/>
              <a:t>B</a:t>
            </a:r>
            <a:r>
              <a:rPr lang="pt-BR" sz="2000" dirty="0"/>
              <a:t> – 0,2 </a:t>
            </a:r>
            <a:r>
              <a:rPr lang="pt-BR" sz="2000" dirty="0" err="1"/>
              <a:t>mL</a:t>
            </a:r>
            <a:r>
              <a:rPr lang="pt-BR" sz="2000" dirty="0"/>
              <a:t> da mistura + 0,5 </a:t>
            </a:r>
            <a:r>
              <a:rPr lang="pt-BR" sz="2000" dirty="0" err="1"/>
              <a:t>mL</a:t>
            </a:r>
            <a:r>
              <a:rPr lang="pt-BR" sz="2000" dirty="0"/>
              <a:t> de sais </a:t>
            </a:r>
          </a:p>
          <a:p>
            <a:r>
              <a:rPr lang="pt-BR" sz="2000" b="1" dirty="0"/>
              <a:t>C</a:t>
            </a:r>
            <a:r>
              <a:rPr lang="pt-BR" sz="2000" dirty="0"/>
              <a:t> – 0,2 </a:t>
            </a:r>
            <a:r>
              <a:rPr lang="pt-BR" sz="2000" dirty="0" err="1"/>
              <a:t>mL</a:t>
            </a:r>
            <a:r>
              <a:rPr lang="pt-BR" sz="2000" dirty="0"/>
              <a:t> da mistura + 0,4 </a:t>
            </a:r>
            <a:r>
              <a:rPr lang="pt-BR" sz="2000" dirty="0" err="1"/>
              <a:t>mL</a:t>
            </a:r>
            <a:r>
              <a:rPr lang="pt-BR" sz="2000" dirty="0"/>
              <a:t> H</a:t>
            </a:r>
            <a:r>
              <a:rPr lang="pt-BR" sz="1200" dirty="0"/>
              <a:t>2</a:t>
            </a:r>
            <a:r>
              <a:rPr lang="pt-BR" sz="2000" dirty="0"/>
              <a:t>O</a:t>
            </a:r>
          </a:p>
          <a:p>
            <a:r>
              <a:rPr lang="pt-BR" sz="2000" b="1" dirty="0"/>
              <a:t>D</a:t>
            </a:r>
            <a:r>
              <a:rPr lang="pt-BR" sz="2000" dirty="0"/>
              <a:t> – controle </a:t>
            </a:r>
          </a:p>
        </p:txBody>
      </p:sp>
      <p:sp>
        <p:nvSpPr>
          <p:cNvPr id="92" name="CaixaDeTexto 91"/>
          <p:cNvSpPr txBox="1"/>
          <p:nvPr/>
        </p:nvSpPr>
        <p:spPr>
          <a:xfrm>
            <a:off x="4723975" y="19994560"/>
            <a:ext cx="3982209" cy="1708160"/>
          </a:xfrm>
          <a:prstGeom prst="rect">
            <a:avLst/>
          </a:prstGeom>
          <a:noFill/>
          <a:ln w="38100">
            <a:solidFill>
              <a:schemeClr val="accent5">
                <a:lumMod val="75000"/>
              </a:schemeClr>
            </a:solidFill>
          </a:ln>
          <a:effectLst/>
        </p:spPr>
        <p:txBody>
          <a:bodyPr wrap="square" rtlCol="0">
            <a:spAutoFit/>
          </a:bodyPr>
          <a:lstStyle/>
          <a:p>
            <a:pPr algn="ctr"/>
            <a:r>
              <a:rPr lang="pt-BR" sz="2500" dirty="0"/>
              <a:t>CONDIÇÕES</a:t>
            </a:r>
          </a:p>
          <a:p>
            <a:r>
              <a:rPr lang="pt-BR" sz="2000" b="1" dirty="0"/>
              <a:t>A </a:t>
            </a:r>
            <a:r>
              <a:rPr lang="pt-BR" sz="2000" dirty="0"/>
              <a:t>–  amostra destrutiva </a:t>
            </a:r>
          </a:p>
          <a:p>
            <a:r>
              <a:rPr lang="pt-BR" sz="2000" b="1" dirty="0"/>
              <a:t>B</a:t>
            </a:r>
            <a:r>
              <a:rPr lang="pt-BR" sz="2000" dirty="0"/>
              <a:t> – dupla extração </a:t>
            </a:r>
          </a:p>
          <a:p>
            <a:r>
              <a:rPr lang="pt-BR" sz="2000" b="1" dirty="0"/>
              <a:t>C</a:t>
            </a:r>
            <a:r>
              <a:rPr lang="pt-BR" sz="2000" dirty="0"/>
              <a:t> – 0,5 </a:t>
            </a:r>
            <a:r>
              <a:rPr lang="pt-BR" sz="2000" dirty="0" err="1"/>
              <a:t>mL</a:t>
            </a:r>
            <a:r>
              <a:rPr lang="pt-BR" sz="2000" dirty="0"/>
              <a:t> de sais </a:t>
            </a:r>
          </a:p>
          <a:p>
            <a:r>
              <a:rPr lang="pt-BR" sz="2000" b="1" dirty="0"/>
              <a:t>D</a:t>
            </a:r>
            <a:r>
              <a:rPr lang="pt-BR" sz="2000" dirty="0"/>
              <a:t> – controle </a:t>
            </a:r>
          </a:p>
        </p:txBody>
      </p:sp>
      <p:cxnSp>
        <p:nvCxnSpPr>
          <p:cNvPr id="98" name="Conector reto 97"/>
          <p:cNvCxnSpPr>
            <a:stCxn id="47" idx="2"/>
            <a:endCxn id="49" idx="0"/>
          </p:cNvCxnSpPr>
          <p:nvPr/>
        </p:nvCxnSpPr>
        <p:spPr>
          <a:xfrm flipH="1">
            <a:off x="6720274" y="16992027"/>
            <a:ext cx="5194" cy="1207119"/>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3" name="Conector reto 102"/>
          <p:cNvCxnSpPr>
            <a:stCxn id="46" idx="2"/>
            <a:endCxn id="48" idx="0"/>
          </p:cNvCxnSpPr>
          <p:nvPr/>
        </p:nvCxnSpPr>
        <p:spPr>
          <a:xfrm>
            <a:off x="2366518" y="17028877"/>
            <a:ext cx="0" cy="1097516"/>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 name="Conector reto 104"/>
          <p:cNvCxnSpPr>
            <a:stCxn id="49" idx="2"/>
            <a:endCxn id="92" idx="0"/>
          </p:cNvCxnSpPr>
          <p:nvPr/>
        </p:nvCxnSpPr>
        <p:spPr>
          <a:xfrm flipH="1">
            <a:off x="6715080" y="19445641"/>
            <a:ext cx="5194" cy="548919"/>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7" name="Conector reto 106"/>
          <p:cNvCxnSpPr>
            <a:cxnSpLocks/>
            <a:stCxn id="48" idx="2"/>
            <a:endCxn id="90" idx="0"/>
          </p:cNvCxnSpPr>
          <p:nvPr/>
        </p:nvCxnSpPr>
        <p:spPr>
          <a:xfrm>
            <a:off x="2366518" y="19372888"/>
            <a:ext cx="1" cy="1021059"/>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9" name="Conector reto 108"/>
          <p:cNvCxnSpPr>
            <a:cxnSpLocks/>
            <a:stCxn id="90" idx="2"/>
          </p:cNvCxnSpPr>
          <p:nvPr/>
        </p:nvCxnSpPr>
        <p:spPr>
          <a:xfrm>
            <a:off x="2366519" y="22102107"/>
            <a:ext cx="2235445" cy="777653"/>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1" name="Conector reto 110"/>
          <p:cNvCxnSpPr>
            <a:stCxn id="92" idx="2"/>
          </p:cNvCxnSpPr>
          <p:nvPr/>
        </p:nvCxnSpPr>
        <p:spPr>
          <a:xfrm flipH="1">
            <a:off x="4556295" y="21702720"/>
            <a:ext cx="2158785" cy="117704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3" name="Conector reto 112"/>
          <p:cNvCxnSpPr>
            <a:cxnSpLocks/>
          </p:cNvCxnSpPr>
          <p:nvPr/>
        </p:nvCxnSpPr>
        <p:spPr>
          <a:xfrm>
            <a:off x="4579740" y="22883644"/>
            <a:ext cx="0" cy="728404"/>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14" name="CaixaDeTexto 113"/>
          <p:cNvSpPr txBox="1"/>
          <p:nvPr/>
        </p:nvSpPr>
        <p:spPr>
          <a:xfrm>
            <a:off x="3484241" y="23641555"/>
            <a:ext cx="2187395" cy="861774"/>
          </a:xfrm>
          <a:prstGeom prst="rect">
            <a:avLst/>
          </a:prstGeom>
          <a:noFill/>
          <a:ln w="38100">
            <a:solidFill>
              <a:schemeClr val="accent5">
                <a:lumMod val="75000"/>
              </a:schemeClr>
            </a:solidFill>
          </a:ln>
        </p:spPr>
        <p:txBody>
          <a:bodyPr wrap="none" rtlCol="0">
            <a:spAutoFit/>
          </a:bodyPr>
          <a:lstStyle/>
          <a:p>
            <a:pPr algn="ctr"/>
            <a:r>
              <a:rPr lang="pt-BR" sz="2500" dirty="0"/>
              <a:t>ANÁLISES </a:t>
            </a:r>
          </a:p>
          <a:p>
            <a:pPr algn="ctr"/>
            <a:r>
              <a:rPr lang="pt-BR" sz="2500" dirty="0"/>
              <a:t>ENZIMÁTICAS* </a:t>
            </a:r>
          </a:p>
        </p:txBody>
      </p:sp>
      <p:sp>
        <p:nvSpPr>
          <p:cNvPr id="117" name="CaixaDeTexto 116"/>
          <p:cNvSpPr txBox="1"/>
          <p:nvPr/>
        </p:nvSpPr>
        <p:spPr>
          <a:xfrm>
            <a:off x="9182569" y="19435671"/>
            <a:ext cx="8311948" cy="3046988"/>
          </a:xfrm>
          <a:prstGeom prst="rect">
            <a:avLst/>
          </a:prstGeom>
          <a:noFill/>
        </p:spPr>
        <p:txBody>
          <a:bodyPr wrap="square" rtlCol="0">
            <a:spAutoFit/>
          </a:bodyPr>
          <a:lstStyle/>
          <a:p>
            <a:pPr indent="457200" algn="just"/>
            <a:r>
              <a:rPr lang="pt-BR" sz="2400" dirty="0"/>
              <a:t>Os cultivos puderam ser reutilizados, sendo o processo aplicado de forma efetiva durante quatro ou cinco ciclos de extração, possibilitando a mesma produção de celulases, mas com redução de tempo de produção e sem a necessidade de utilizar nova matéria-prima. Este processo de produção enzimática foi mais eficiente para P. echinulatum que para T. reesei. Também foram observadas maiores produções nas amostras que tiveram reposição de nutrientes.</a:t>
            </a:r>
          </a:p>
        </p:txBody>
      </p:sp>
      <p:sp>
        <p:nvSpPr>
          <p:cNvPr id="118" name="CaixaDeTexto 117"/>
          <p:cNvSpPr txBox="1"/>
          <p:nvPr/>
        </p:nvSpPr>
        <p:spPr>
          <a:xfrm>
            <a:off x="9198959" y="23073329"/>
            <a:ext cx="8331717" cy="1200329"/>
          </a:xfrm>
          <a:prstGeom prst="rect">
            <a:avLst/>
          </a:prstGeom>
          <a:noFill/>
        </p:spPr>
        <p:txBody>
          <a:bodyPr wrap="square" rtlCol="0">
            <a:spAutoFit/>
          </a:bodyPr>
          <a:lstStyle/>
          <a:p>
            <a:pPr indent="457200" algn="just"/>
            <a:r>
              <a:rPr lang="pt-BR" sz="2400" dirty="0"/>
              <a:t>O reuso do micélio fúngico e substrato durante cultivo em estado sólido pode ser aplicado efetivamente, diminuindo custos, tempo e resíduos para a produção de celulases e xilanases.</a:t>
            </a:r>
          </a:p>
        </p:txBody>
      </p:sp>
      <p:sp>
        <p:nvSpPr>
          <p:cNvPr id="6" name="CaixaDeTexto 5"/>
          <p:cNvSpPr txBox="1"/>
          <p:nvPr/>
        </p:nvSpPr>
        <p:spPr>
          <a:xfrm>
            <a:off x="3632812" y="3241214"/>
            <a:ext cx="10391563" cy="954107"/>
          </a:xfrm>
          <a:prstGeom prst="rect">
            <a:avLst/>
          </a:prstGeom>
          <a:noFill/>
        </p:spPr>
        <p:txBody>
          <a:bodyPr wrap="none" rtlCol="0">
            <a:spAutoFit/>
          </a:bodyPr>
          <a:lstStyle/>
          <a:p>
            <a:pPr algn="ctr"/>
            <a:r>
              <a:rPr lang="pt-BR" sz="2800" u="sng" dirty="0"/>
              <a:t>Laura Salgueiro de Carvalho </a:t>
            </a:r>
            <a:r>
              <a:rPr lang="pt-BR" sz="2800" dirty="0"/>
              <a:t>(PIBIC-CNPq-Ensino Médio), Paula </a:t>
            </a:r>
            <a:r>
              <a:rPr lang="pt-BR" sz="2800" dirty="0" err="1"/>
              <a:t>Cavion</a:t>
            </a:r>
            <a:r>
              <a:rPr lang="pt-BR" sz="2800" dirty="0"/>
              <a:t>,</a:t>
            </a:r>
          </a:p>
          <a:p>
            <a:pPr algn="ctr"/>
            <a:r>
              <a:rPr lang="pt-BR" sz="2800" u="sng" dirty="0"/>
              <a:t> Marli </a:t>
            </a:r>
            <a:r>
              <a:rPr lang="pt-BR" sz="2800" u="sng" dirty="0" err="1"/>
              <a:t>Camassola</a:t>
            </a:r>
            <a:r>
              <a:rPr lang="pt-BR" sz="2800" u="sng" dirty="0"/>
              <a:t> </a:t>
            </a:r>
            <a:r>
              <a:rPr lang="pt-BR" sz="2800" dirty="0"/>
              <a:t>(Orientador(a))</a:t>
            </a:r>
          </a:p>
        </p:txBody>
      </p:sp>
      <p:sp>
        <p:nvSpPr>
          <p:cNvPr id="66" name="CaixaDeTexto 65"/>
          <p:cNvSpPr txBox="1"/>
          <p:nvPr/>
        </p:nvSpPr>
        <p:spPr>
          <a:xfrm>
            <a:off x="402389" y="25023492"/>
            <a:ext cx="8886528" cy="1631216"/>
          </a:xfrm>
          <a:prstGeom prst="rect">
            <a:avLst/>
          </a:prstGeom>
          <a:noFill/>
        </p:spPr>
        <p:txBody>
          <a:bodyPr wrap="square" rtlCol="0">
            <a:spAutoFit/>
          </a:bodyPr>
          <a:lstStyle/>
          <a:p>
            <a:r>
              <a:rPr lang="pt-BR" sz="2000" dirty="0"/>
              <a:t>* Atividade sobre papel filtro – FPA – papel filtro </a:t>
            </a:r>
            <a:r>
              <a:rPr lang="pt-BR" sz="2000" dirty="0" err="1"/>
              <a:t>Whatman</a:t>
            </a:r>
            <a:r>
              <a:rPr lang="pt-BR" sz="2000" dirty="0"/>
              <a:t> </a:t>
            </a:r>
            <a:r>
              <a:rPr lang="da-DK" sz="2000" dirty="0"/>
              <a:t>n.1 (</a:t>
            </a:r>
            <a:r>
              <a:rPr lang="pt-BR" sz="2000" dirty="0" err="1"/>
              <a:t>Ghose</a:t>
            </a:r>
            <a:r>
              <a:rPr lang="pt-BR" sz="2000" dirty="0"/>
              <a:t>, 1987</a:t>
            </a:r>
            <a:r>
              <a:rPr lang="da-DK" sz="2000" dirty="0"/>
              <a:t>)</a:t>
            </a:r>
          </a:p>
          <a:p>
            <a:r>
              <a:rPr lang="pt-BR" sz="2000" dirty="0"/>
              <a:t>   Atividade de </a:t>
            </a:r>
            <a:r>
              <a:rPr lang="pt-BR" sz="2000" dirty="0" err="1"/>
              <a:t>endoglicanases</a:t>
            </a:r>
            <a:r>
              <a:rPr lang="pt-BR" sz="2000" dirty="0"/>
              <a:t> – </a:t>
            </a:r>
            <a:r>
              <a:rPr lang="pt-BR" sz="2000" dirty="0" err="1"/>
              <a:t>carboximetilcelulose</a:t>
            </a:r>
            <a:r>
              <a:rPr lang="pt-BR" sz="2000" dirty="0"/>
              <a:t> (</a:t>
            </a:r>
            <a:r>
              <a:rPr lang="pt-BR" sz="2000" dirty="0" err="1"/>
              <a:t>Ghose</a:t>
            </a:r>
            <a:r>
              <a:rPr lang="pt-BR" sz="2000" dirty="0"/>
              <a:t>, 1987)</a:t>
            </a:r>
          </a:p>
          <a:p>
            <a:r>
              <a:rPr lang="pt-BR" sz="2000" dirty="0"/>
              <a:t>   Atividade de </a:t>
            </a:r>
            <a:r>
              <a:rPr lang="pt-BR" sz="2000" dirty="0" err="1"/>
              <a:t>exoglicanases</a:t>
            </a:r>
            <a:r>
              <a:rPr lang="pt-BR" sz="2000" dirty="0"/>
              <a:t> - p-</a:t>
            </a:r>
            <a:r>
              <a:rPr lang="pt-BR" sz="2000" dirty="0" err="1"/>
              <a:t>nitrofenilcelulosídeo</a:t>
            </a:r>
            <a:r>
              <a:rPr lang="pt-BR" sz="2000" dirty="0"/>
              <a:t> (</a:t>
            </a:r>
            <a:r>
              <a:rPr lang="pt-BR" sz="2000" dirty="0" err="1"/>
              <a:t>Deshpande</a:t>
            </a:r>
            <a:r>
              <a:rPr lang="pt-BR" sz="2000" dirty="0"/>
              <a:t> et al, 1984)</a:t>
            </a:r>
          </a:p>
          <a:p>
            <a:r>
              <a:rPr lang="pt-BR" sz="2000" dirty="0"/>
              <a:t>   Atividade de β-</a:t>
            </a:r>
            <a:r>
              <a:rPr lang="pt-BR" sz="2000" dirty="0" err="1"/>
              <a:t>glicosidases</a:t>
            </a:r>
            <a:r>
              <a:rPr lang="pt-BR" sz="2000" dirty="0"/>
              <a:t> – p-</a:t>
            </a:r>
            <a:r>
              <a:rPr lang="pt-BR" sz="2000" dirty="0" err="1"/>
              <a:t>nitrofenilglicosídeo</a:t>
            </a:r>
            <a:r>
              <a:rPr lang="pt-BR" sz="2000" dirty="0"/>
              <a:t> (</a:t>
            </a:r>
            <a:r>
              <a:rPr lang="pt-BR" sz="2000" dirty="0" err="1"/>
              <a:t>Daroit</a:t>
            </a:r>
            <a:r>
              <a:rPr lang="pt-BR" sz="2000" dirty="0"/>
              <a:t> et al., 2008)</a:t>
            </a:r>
          </a:p>
          <a:p>
            <a:r>
              <a:rPr lang="pt-BR" sz="2000" dirty="0"/>
              <a:t>   Atividade de </a:t>
            </a:r>
            <a:r>
              <a:rPr lang="pt-BR" sz="2000" dirty="0" err="1"/>
              <a:t>xilanases</a:t>
            </a:r>
            <a:r>
              <a:rPr lang="pt-BR" sz="2000" dirty="0"/>
              <a:t> – </a:t>
            </a:r>
            <a:r>
              <a:rPr lang="pt-BR" sz="2000" dirty="0" err="1"/>
              <a:t>xilana</a:t>
            </a:r>
            <a:r>
              <a:rPr lang="pt-BR" sz="2000" dirty="0"/>
              <a:t> de aveia (</a:t>
            </a:r>
            <a:r>
              <a:rPr lang="pt-BR" sz="2000" dirty="0" err="1"/>
              <a:t>Bailey</a:t>
            </a:r>
            <a:r>
              <a:rPr lang="pt-BR" sz="2000" dirty="0"/>
              <a:t> et al., 1992).</a:t>
            </a:r>
            <a:endParaRPr lang="pt-BR" sz="900" dirty="0"/>
          </a:p>
        </p:txBody>
      </p:sp>
      <p:pic>
        <p:nvPicPr>
          <p:cNvPr id="68" name="Imagem 6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430612" y="25296515"/>
            <a:ext cx="1742307" cy="1142623"/>
          </a:xfrm>
          <a:prstGeom prst="rect">
            <a:avLst/>
          </a:prstGeom>
        </p:spPr>
      </p:pic>
      <p:pic>
        <p:nvPicPr>
          <p:cNvPr id="87" name="Imagem 8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031337" y="25552621"/>
            <a:ext cx="1742314" cy="744316"/>
          </a:xfrm>
          <a:prstGeom prst="rect">
            <a:avLst/>
          </a:prstGeom>
        </p:spPr>
      </p:pic>
      <p:sp>
        <p:nvSpPr>
          <p:cNvPr id="93" name="CaixaDeTexto 92"/>
          <p:cNvSpPr txBox="1"/>
          <p:nvPr/>
        </p:nvSpPr>
        <p:spPr>
          <a:xfrm>
            <a:off x="402389" y="3396933"/>
            <a:ext cx="1897571" cy="861774"/>
          </a:xfrm>
          <a:prstGeom prst="rect">
            <a:avLst/>
          </a:prstGeom>
          <a:noFill/>
        </p:spPr>
        <p:txBody>
          <a:bodyPr wrap="none" rtlCol="0">
            <a:spAutoFit/>
          </a:bodyPr>
          <a:lstStyle/>
          <a:p>
            <a:pPr algn="ctr"/>
            <a:r>
              <a:rPr lang="pt-BR" sz="2500" b="1" dirty="0"/>
              <a:t>PIBIC – CNPq</a:t>
            </a:r>
          </a:p>
          <a:p>
            <a:pPr algn="ctr"/>
            <a:r>
              <a:rPr lang="pt-BR" sz="2500" b="1" dirty="0"/>
              <a:t>EM</a:t>
            </a:r>
          </a:p>
        </p:txBody>
      </p:sp>
      <p:sp>
        <p:nvSpPr>
          <p:cNvPr id="18" name="Retângulo 17">
            <a:extLst>
              <a:ext uri="{FF2B5EF4-FFF2-40B4-BE49-F238E27FC236}">
                <a16:creationId xmlns:a16="http://schemas.microsoft.com/office/drawing/2014/main" xmlns="" id="{45276277-6337-4131-8939-3538936CF99B}"/>
              </a:ext>
            </a:extLst>
          </p:cNvPr>
          <p:cNvSpPr/>
          <p:nvPr/>
        </p:nvSpPr>
        <p:spPr>
          <a:xfrm>
            <a:off x="9032566" y="25206108"/>
            <a:ext cx="8997950" cy="1323439"/>
          </a:xfrm>
          <a:prstGeom prst="rect">
            <a:avLst/>
          </a:prstGeom>
        </p:spPr>
        <p:txBody>
          <a:bodyPr>
            <a:spAutoFit/>
          </a:bodyPr>
          <a:lstStyle/>
          <a:p>
            <a:r>
              <a:rPr lang="nl-NL" sz="1600" dirty="0">
                <a:latin typeface="ArialMT"/>
              </a:rPr>
              <a:t>• </a:t>
            </a:r>
            <a:r>
              <a:rPr lang="nl-NL" sz="1600" dirty="0">
                <a:latin typeface="TimesNewRomanPSMT"/>
              </a:rPr>
              <a:t>Bailey et al</a:t>
            </a:r>
            <a:r>
              <a:rPr lang="nl-NL" sz="1600" i="1" dirty="0">
                <a:latin typeface="TimesNewRomanPS-ItalicMT"/>
              </a:rPr>
              <a:t>. </a:t>
            </a:r>
            <a:r>
              <a:rPr lang="nl-NL" sz="1600" dirty="0">
                <a:latin typeface="TimesNewRomanPSMT"/>
              </a:rPr>
              <a:t>(1992). </a:t>
            </a:r>
            <a:r>
              <a:rPr lang="nl-NL" sz="1600" b="1" dirty="0">
                <a:latin typeface="TimesNewRomanPS-BoldMT"/>
              </a:rPr>
              <a:t>J Biotechnol </a:t>
            </a:r>
            <a:r>
              <a:rPr lang="nl-NL" sz="1600" dirty="0">
                <a:latin typeface="TimesNewRomanPSMT"/>
              </a:rPr>
              <a:t>23:257-270</a:t>
            </a:r>
          </a:p>
          <a:p>
            <a:r>
              <a:rPr lang="nl-NL" sz="1600" dirty="0">
                <a:latin typeface="ArialMT"/>
              </a:rPr>
              <a:t>• </a:t>
            </a:r>
            <a:r>
              <a:rPr lang="nl-NL" sz="1600" dirty="0">
                <a:latin typeface="TimesNewRomanPSMT"/>
              </a:rPr>
              <a:t>Daroit et al</a:t>
            </a:r>
            <a:r>
              <a:rPr lang="nl-NL" sz="1600" i="1" dirty="0">
                <a:latin typeface="TimesNewRomanPS-ItalicMT"/>
              </a:rPr>
              <a:t>. </a:t>
            </a:r>
            <a:r>
              <a:rPr lang="nl-NL" sz="1600" dirty="0">
                <a:latin typeface="TimesNewRomanPSMT"/>
              </a:rPr>
              <a:t>(2008). </a:t>
            </a:r>
            <a:r>
              <a:rPr lang="nl-NL" sz="1600" b="1" dirty="0">
                <a:latin typeface="TimesNewRomanPS-BoldMT"/>
              </a:rPr>
              <a:t>J Microbiol Biotechnol </a:t>
            </a:r>
            <a:r>
              <a:rPr lang="nl-NL" sz="1600" dirty="0">
                <a:latin typeface="TimesNewRomanPSMT"/>
              </a:rPr>
              <a:t>18:933-941</a:t>
            </a:r>
          </a:p>
          <a:p>
            <a:r>
              <a:rPr lang="pt-BR" sz="1600" dirty="0">
                <a:latin typeface="ArialMT"/>
              </a:rPr>
              <a:t>• </a:t>
            </a:r>
            <a:r>
              <a:rPr lang="pt-BR" sz="1600" dirty="0" err="1">
                <a:latin typeface="TimesNewRomanPSMT"/>
              </a:rPr>
              <a:t>Deshpande</a:t>
            </a:r>
            <a:r>
              <a:rPr lang="nl-NL" sz="1600" dirty="0">
                <a:latin typeface="TimesNewRomanPSMT"/>
              </a:rPr>
              <a:t> et al</a:t>
            </a:r>
            <a:r>
              <a:rPr lang="nl-NL" sz="1600" i="1" dirty="0">
                <a:latin typeface="TimesNewRomanPS-ItalicMT"/>
              </a:rPr>
              <a:t>. </a:t>
            </a:r>
            <a:r>
              <a:rPr lang="pt-BR" sz="1600" dirty="0">
                <a:latin typeface="TimesNewRomanPSMT"/>
              </a:rPr>
              <a:t>(1984). </a:t>
            </a:r>
            <a:r>
              <a:rPr lang="pt-BR" sz="1600" b="1" dirty="0">
                <a:latin typeface="TimesNewRomanPS-BoldMT"/>
              </a:rPr>
              <a:t>Anal </a:t>
            </a:r>
            <a:r>
              <a:rPr lang="pt-BR" sz="1600" b="1" dirty="0" err="1">
                <a:latin typeface="TimesNewRomanPS-BoldMT"/>
              </a:rPr>
              <a:t>Biochem</a:t>
            </a:r>
            <a:r>
              <a:rPr lang="pt-BR" sz="1600" b="1" dirty="0">
                <a:latin typeface="TimesNewRomanPS-BoldMT"/>
              </a:rPr>
              <a:t> </a:t>
            </a:r>
            <a:r>
              <a:rPr lang="pt-BR" sz="1600" dirty="0">
                <a:latin typeface="TimesNewRomanPSMT"/>
              </a:rPr>
              <a:t>138:481-487</a:t>
            </a:r>
          </a:p>
          <a:p>
            <a:r>
              <a:rPr lang="pt-BR" sz="1600" dirty="0">
                <a:latin typeface="ArialMT"/>
              </a:rPr>
              <a:t>• </a:t>
            </a:r>
            <a:r>
              <a:rPr lang="pt-BR" sz="1600" dirty="0" err="1">
                <a:latin typeface="TimesNewRomanPSMT"/>
              </a:rPr>
              <a:t>Ghose</a:t>
            </a:r>
            <a:r>
              <a:rPr lang="pt-BR" sz="1600" dirty="0">
                <a:latin typeface="TimesNewRomanPSMT"/>
              </a:rPr>
              <a:t>, T.K. (1987). </a:t>
            </a:r>
            <a:r>
              <a:rPr lang="pt-BR" sz="1600" b="1" dirty="0" err="1">
                <a:latin typeface="TimesNewRomanPS-BoldMT"/>
              </a:rPr>
              <a:t>Pure</a:t>
            </a:r>
            <a:r>
              <a:rPr lang="pt-BR" sz="1600" b="1" dirty="0">
                <a:latin typeface="TimesNewRomanPS-BoldMT"/>
              </a:rPr>
              <a:t> &amp; App </a:t>
            </a:r>
            <a:r>
              <a:rPr lang="pt-BR" sz="1600" b="1" dirty="0" err="1">
                <a:latin typeface="TimesNewRomanPS-BoldMT"/>
              </a:rPr>
              <a:t>Chem</a:t>
            </a:r>
            <a:r>
              <a:rPr lang="pt-BR" sz="1600" b="1" dirty="0">
                <a:latin typeface="TimesNewRomanPS-BoldMT"/>
              </a:rPr>
              <a:t> </a:t>
            </a:r>
            <a:r>
              <a:rPr lang="pt-BR" sz="1600" dirty="0">
                <a:latin typeface="TimesNewRomanPSMT"/>
              </a:rPr>
              <a:t>59(2):257-268</a:t>
            </a:r>
          </a:p>
          <a:p>
            <a:r>
              <a:rPr lang="pt-BR" sz="1600" dirty="0">
                <a:latin typeface="ArialMT"/>
              </a:rPr>
              <a:t>• </a:t>
            </a:r>
            <a:r>
              <a:rPr lang="pt-BR" sz="1600" dirty="0" err="1">
                <a:latin typeface="TimesNewRomanPSMT"/>
              </a:rPr>
              <a:t>Mandels</a:t>
            </a:r>
            <a:r>
              <a:rPr lang="pt-BR" sz="1600" dirty="0">
                <a:latin typeface="TimesNewRomanPSMT"/>
              </a:rPr>
              <a:t>; Reese (1957) </a:t>
            </a:r>
            <a:r>
              <a:rPr lang="pt-BR" sz="1600" b="1" dirty="0">
                <a:latin typeface="TimesNewRomanPS-BoldMT"/>
              </a:rPr>
              <a:t>J </a:t>
            </a:r>
            <a:r>
              <a:rPr lang="pt-BR" sz="1600" b="1" dirty="0" err="1">
                <a:latin typeface="TimesNewRomanPS-BoldMT"/>
              </a:rPr>
              <a:t>Bacteriol</a:t>
            </a:r>
            <a:r>
              <a:rPr lang="pt-BR" sz="1600" b="1" dirty="0">
                <a:latin typeface="TimesNewRomanPS-BoldMT"/>
              </a:rPr>
              <a:t> </a:t>
            </a:r>
            <a:r>
              <a:rPr lang="pt-BR" sz="1600" dirty="0">
                <a:latin typeface="TimesNewRomanPSMT"/>
              </a:rPr>
              <a:t>73(2):269-78.</a:t>
            </a:r>
          </a:p>
        </p:txBody>
      </p:sp>
      <p:sp>
        <p:nvSpPr>
          <p:cNvPr id="59" name="Retângulo de cantos arredondados 38">
            <a:extLst>
              <a:ext uri="{FF2B5EF4-FFF2-40B4-BE49-F238E27FC236}">
                <a16:creationId xmlns:a16="http://schemas.microsoft.com/office/drawing/2014/main" xmlns="" id="{E33007DA-C601-44EF-88DF-B7A69B6F9524}"/>
              </a:ext>
            </a:extLst>
          </p:cNvPr>
          <p:cNvSpPr/>
          <p:nvPr/>
        </p:nvSpPr>
        <p:spPr>
          <a:xfrm>
            <a:off x="9293220" y="24454118"/>
            <a:ext cx="5523342" cy="612934"/>
          </a:xfrm>
          <a:prstGeom prst="roundRect">
            <a:avLst/>
          </a:prstGeom>
          <a:solidFill>
            <a:srgbClr val="C3D5B9"/>
          </a:solidFill>
        </p:spPr>
        <p:txBody>
          <a:bodyPr wrap="square">
            <a:spAutoFit/>
          </a:bodyPr>
          <a:lstStyle/>
          <a:p>
            <a:pPr algn="ctr">
              <a:tabLst>
                <a:tab pos="800100" algn="l"/>
              </a:tabLst>
            </a:pPr>
            <a:r>
              <a:rPr lang="pt-BR" sz="3000" b="1" dirty="0"/>
              <a:t>REFERÊNCIAS </a:t>
            </a:r>
            <a:r>
              <a:rPr lang="pt-BR" sz="3000" b="1" dirty="0" smtClean="0"/>
              <a:t>BIBLIOGRÁFICAS</a:t>
            </a:r>
            <a:endParaRPr lang="pt-BR" sz="3000" b="1" dirty="0"/>
          </a:p>
        </p:txBody>
      </p:sp>
      <p:sp>
        <p:nvSpPr>
          <p:cNvPr id="60" name="Retângulo de cantos arredondados 38">
            <a:extLst>
              <a:ext uri="{FF2B5EF4-FFF2-40B4-BE49-F238E27FC236}">
                <a16:creationId xmlns:a16="http://schemas.microsoft.com/office/drawing/2014/main" xmlns="" id="{853AEBA5-E913-48E0-87FB-1848A2374F6A}"/>
              </a:ext>
            </a:extLst>
          </p:cNvPr>
          <p:cNvSpPr/>
          <p:nvPr/>
        </p:nvSpPr>
        <p:spPr>
          <a:xfrm>
            <a:off x="15232322" y="24454118"/>
            <a:ext cx="2305231" cy="612934"/>
          </a:xfrm>
          <a:prstGeom prst="roundRect">
            <a:avLst/>
          </a:prstGeom>
          <a:solidFill>
            <a:srgbClr val="C3D5B9"/>
          </a:solidFill>
        </p:spPr>
        <p:txBody>
          <a:bodyPr wrap="square">
            <a:spAutoFit/>
          </a:bodyPr>
          <a:lstStyle/>
          <a:p>
            <a:pPr algn="ctr">
              <a:tabLst>
                <a:tab pos="0" algn="l"/>
              </a:tabLst>
            </a:pPr>
            <a:r>
              <a:rPr lang="pt-BR" sz="3000" b="1" dirty="0"/>
              <a:t>APOIO</a:t>
            </a:r>
          </a:p>
        </p:txBody>
      </p:sp>
      <p:graphicFrame>
        <p:nvGraphicFramePr>
          <p:cNvPr id="26" name="Objeto 25">
            <a:extLst>
              <a:ext uri="{FF2B5EF4-FFF2-40B4-BE49-F238E27FC236}">
                <a16:creationId xmlns:a16="http://schemas.microsoft.com/office/drawing/2014/main" xmlns="" id="{F93CFF77-BAF5-4993-B651-E6C17B4C8212}"/>
              </a:ext>
            </a:extLst>
          </p:cNvPr>
          <p:cNvGraphicFramePr>
            <a:graphicFrameLocks noChangeAspect="1"/>
          </p:cNvGraphicFramePr>
          <p:nvPr>
            <p:extLst>
              <p:ext uri="{D42A27DB-BD31-4B8C-83A1-F6EECF244321}">
                <p14:modId xmlns:p14="http://schemas.microsoft.com/office/powerpoint/2010/main" val="1628714034"/>
              </p:ext>
            </p:extLst>
          </p:nvPr>
        </p:nvGraphicFramePr>
        <p:xfrm>
          <a:off x="9124211" y="7131829"/>
          <a:ext cx="4346256" cy="2963841"/>
        </p:xfrm>
        <a:graphic>
          <a:graphicData uri="http://schemas.openxmlformats.org/presentationml/2006/ole">
            <mc:AlternateContent xmlns:mc="http://schemas.openxmlformats.org/markup-compatibility/2006">
              <mc:Choice xmlns:v="urn:schemas-microsoft-com:vml" Requires="v">
                <p:oleObj spid="_x0000_s1057" name="Prism 6" r:id="rId9" imgW="3882983" imgH="2648213" progId="Prism6.Document">
                  <p:embed/>
                </p:oleObj>
              </mc:Choice>
              <mc:Fallback>
                <p:oleObj name="Prism 6" r:id="rId9" imgW="3882983" imgH="2648213" progId="Prism6.Document">
                  <p:embed/>
                  <p:pic>
                    <p:nvPicPr>
                      <p:cNvPr id="0" name=""/>
                      <p:cNvPicPr/>
                      <p:nvPr/>
                    </p:nvPicPr>
                    <p:blipFill>
                      <a:blip r:embed="rId10"/>
                      <a:stretch>
                        <a:fillRect/>
                      </a:stretch>
                    </p:blipFill>
                    <p:spPr>
                      <a:xfrm>
                        <a:off x="9124211" y="7131829"/>
                        <a:ext cx="4346256" cy="2963841"/>
                      </a:xfrm>
                      <a:prstGeom prst="rect">
                        <a:avLst/>
                      </a:prstGeom>
                    </p:spPr>
                  </p:pic>
                </p:oleObj>
              </mc:Fallback>
            </mc:AlternateContent>
          </a:graphicData>
        </a:graphic>
      </p:graphicFrame>
      <p:graphicFrame>
        <p:nvGraphicFramePr>
          <p:cNvPr id="28" name="Objeto 27">
            <a:extLst>
              <a:ext uri="{FF2B5EF4-FFF2-40B4-BE49-F238E27FC236}">
                <a16:creationId xmlns:a16="http://schemas.microsoft.com/office/drawing/2014/main" xmlns="" id="{4E611B28-D774-4B6E-BE22-8984288356ED}"/>
              </a:ext>
            </a:extLst>
          </p:cNvPr>
          <p:cNvGraphicFramePr>
            <a:graphicFrameLocks noChangeAspect="1"/>
          </p:cNvGraphicFramePr>
          <p:nvPr>
            <p:extLst>
              <p:ext uri="{D42A27DB-BD31-4B8C-83A1-F6EECF244321}">
                <p14:modId xmlns:p14="http://schemas.microsoft.com/office/powerpoint/2010/main" val="1188827408"/>
              </p:ext>
            </p:extLst>
          </p:nvPr>
        </p:nvGraphicFramePr>
        <p:xfrm>
          <a:off x="13546089" y="7145641"/>
          <a:ext cx="4273831" cy="2956760"/>
        </p:xfrm>
        <a:graphic>
          <a:graphicData uri="http://schemas.openxmlformats.org/presentationml/2006/ole">
            <mc:AlternateContent xmlns:mc="http://schemas.openxmlformats.org/markup-compatibility/2006">
              <mc:Choice xmlns:v="urn:schemas-microsoft-com:vml" Requires="v">
                <p:oleObj spid="_x0000_s1058" name="Prism 6" r:id="rId11" imgW="3828243" imgH="2648213" progId="Prism6.Document">
                  <p:embed/>
                </p:oleObj>
              </mc:Choice>
              <mc:Fallback>
                <p:oleObj name="Prism 6" r:id="rId11" imgW="3828243" imgH="2648213" progId="Prism6.Document">
                  <p:embed/>
                  <p:pic>
                    <p:nvPicPr>
                      <p:cNvPr id="0" name=""/>
                      <p:cNvPicPr/>
                      <p:nvPr/>
                    </p:nvPicPr>
                    <p:blipFill>
                      <a:blip r:embed="rId12"/>
                      <a:stretch>
                        <a:fillRect/>
                      </a:stretch>
                    </p:blipFill>
                    <p:spPr>
                      <a:xfrm>
                        <a:off x="13546089" y="7145641"/>
                        <a:ext cx="4273831" cy="2956760"/>
                      </a:xfrm>
                      <a:prstGeom prst="rect">
                        <a:avLst/>
                      </a:prstGeom>
                    </p:spPr>
                  </p:pic>
                </p:oleObj>
              </mc:Fallback>
            </mc:AlternateContent>
          </a:graphicData>
        </a:graphic>
      </p:graphicFrame>
      <p:sp>
        <p:nvSpPr>
          <p:cNvPr id="65" name="CaixaDeTexto 64">
            <a:extLst>
              <a:ext uri="{FF2B5EF4-FFF2-40B4-BE49-F238E27FC236}">
                <a16:creationId xmlns:a16="http://schemas.microsoft.com/office/drawing/2014/main" xmlns="" id="{329F9E96-7718-4048-A020-040DA58FA7E6}"/>
              </a:ext>
            </a:extLst>
          </p:cNvPr>
          <p:cNvSpPr txBox="1"/>
          <p:nvPr/>
        </p:nvSpPr>
        <p:spPr>
          <a:xfrm>
            <a:off x="9326342" y="11455888"/>
            <a:ext cx="8145462" cy="3046988"/>
          </a:xfrm>
          <a:prstGeom prst="rect">
            <a:avLst/>
          </a:prstGeom>
          <a:noFill/>
        </p:spPr>
        <p:txBody>
          <a:bodyPr wrap="square" rtlCol="0">
            <a:spAutoFit/>
          </a:bodyPr>
          <a:lstStyle/>
          <a:p>
            <a:pPr indent="457200" algn="just"/>
            <a:r>
              <a:rPr lang="pt-BR" sz="2400" dirty="0"/>
              <a:t>Para as demais enzimas avaliadas, verificou-se efeito positivo do reciclo de micélio e substrato para as produções para </a:t>
            </a:r>
            <a:r>
              <a:rPr lang="pt-BR" sz="2400" i="1" dirty="0"/>
              <a:t>P. </a:t>
            </a:r>
            <a:r>
              <a:rPr lang="pt-BR" sz="2400" i="1" dirty="0" err="1"/>
              <a:t>echinulatum</a:t>
            </a:r>
            <a:r>
              <a:rPr lang="pt-BR" sz="2400" dirty="0"/>
              <a:t>. Todavia, os resultados foram opostos para </a:t>
            </a:r>
            <a:r>
              <a:rPr lang="pt-BR" sz="2400" i="1" dirty="0"/>
              <a:t>T. </a:t>
            </a:r>
            <a:r>
              <a:rPr lang="pt-BR" sz="2400" i="1" dirty="0" err="1"/>
              <a:t>reesei</a:t>
            </a:r>
            <a:r>
              <a:rPr lang="pt-BR" sz="2400" dirty="0"/>
              <a:t> (dados não mostrados).</a:t>
            </a:r>
          </a:p>
          <a:p>
            <a:pPr indent="457200" algn="just"/>
            <a:r>
              <a:rPr lang="pt-BR" sz="2400" dirty="0"/>
              <a:t>Quando avaliou-se e efeito de mais de uma extração, novamente o reciclo de micélio e substrato mostram-se mais promissores para os cultivos realizados com P. </a:t>
            </a:r>
            <a:r>
              <a:rPr lang="pt-BR" sz="2400" dirty="0" err="1"/>
              <a:t>echinulatum</a:t>
            </a:r>
            <a:r>
              <a:rPr lang="pt-BR" sz="2400" dirty="0"/>
              <a:t>, especialmente para FPA (Figura 2).  </a:t>
            </a:r>
          </a:p>
        </p:txBody>
      </p:sp>
      <p:sp>
        <p:nvSpPr>
          <p:cNvPr id="12" name="Retângulo 11"/>
          <p:cNvSpPr/>
          <p:nvPr/>
        </p:nvSpPr>
        <p:spPr>
          <a:xfrm>
            <a:off x="14013040" y="14805800"/>
            <a:ext cx="201168" cy="3009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CaixaDeTexto 13"/>
          <p:cNvSpPr txBox="1"/>
          <p:nvPr/>
        </p:nvSpPr>
        <p:spPr>
          <a:xfrm>
            <a:off x="13964106" y="14748234"/>
            <a:ext cx="250102" cy="461665"/>
          </a:xfrm>
          <a:prstGeom prst="rect">
            <a:avLst/>
          </a:prstGeom>
          <a:noFill/>
        </p:spPr>
        <p:txBody>
          <a:bodyPr wrap="square" rtlCol="0">
            <a:spAutoFit/>
          </a:bodyPr>
          <a:lstStyle/>
          <a:p>
            <a:r>
              <a:rPr lang="pt-BR" sz="2300" dirty="0" smtClean="0"/>
              <a:t>B</a:t>
            </a:r>
            <a:endParaRPr lang="pt-BR" sz="2300" dirty="0"/>
          </a:p>
        </p:txBody>
      </p:sp>
    </p:spTree>
    <p:extLst>
      <p:ext uri="{BB962C8B-B14F-4D97-AF65-F5344CB8AC3E}">
        <p14:creationId xmlns:p14="http://schemas.microsoft.com/office/powerpoint/2010/main" val="12059829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912</TotalTime>
  <Words>837</Words>
  <Application>Microsoft Office PowerPoint</Application>
  <PresentationFormat>Personalizar</PresentationFormat>
  <Paragraphs>63</Paragraphs>
  <Slides>1</Slides>
  <Notes>1</Notes>
  <HiddenSlides>0</HiddenSlides>
  <MMClips>0</MMClips>
  <ScaleCrop>false</ScaleCrop>
  <HeadingPairs>
    <vt:vector size="8" baseType="variant">
      <vt:variant>
        <vt:lpstr>Fontes usadas</vt:lpstr>
      </vt:variant>
      <vt:variant>
        <vt:i4>9</vt:i4>
      </vt:variant>
      <vt:variant>
        <vt:lpstr>Tema</vt:lpstr>
      </vt:variant>
      <vt:variant>
        <vt:i4>1</vt:i4>
      </vt:variant>
      <vt:variant>
        <vt:lpstr>Servidores OLE inseridos</vt:lpstr>
      </vt:variant>
      <vt:variant>
        <vt:i4>1</vt:i4>
      </vt:variant>
      <vt:variant>
        <vt:lpstr>Títulos de slides</vt:lpstr>
      </vt:variant>
      <vt:variant>
        <vt:i4>1</vt:i4>
      </vt:variant>
    </vt:vector>
  </HeadingPairs>
  <TitlesOfParts>
    <vt:vector size="12" baseType="lpstr">
      <vt:lpstr>Arial</vt:lpstr>
      <vt:lpstr>ArialMT</vt:lpstr>
      <vt:lpstr>Calibri</vt:lpstr>
      <vt:lpstr>Calibri Light</vt:lpstr>
      <vt:lpstr>Times New Roman</vt:lpstr>
      <vt:lpstr>TimesNewRomanPS-BoldMT</vt:lpstr>
      <vt:lpstr>TimesNewRomanPS-ItalicMT</vt:lpstr>
      <vt:lpstr>TimesNewRomanPSMT</vt:lpstr>
      <vt:lpstr>Wingdings</vt:lpstr>
      <vt:lpstr>Tema do Office</vt:lpstr>
      <vt:lpstr>Prism 6</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dc:creator>
  <cp:lastModifiedBy>user</cp:lastModifiedBy>
  <cp:revision>74</cp:revision>
  <dcterms:created xsi:type="dcterms:W3CDTF">2018-08-02T16:46:11Z</dcterms:created>
  <dcterms:modified xsi:type="dcterms:W3CDTF">2018-08-13T17:28:39Z</dcterms:modified>
</cp:coreProperties>
</file>