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159952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4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94" autoAdjust="0"/>
    <p:restoredTop sz="95974" autoAdjust="0"/>
  </p:normalViewPr>
  <p:slideViewPr>
    <p:cSldViewPr snapToGrid="0">
      <p:cViewPr>
        <p:scale>
          <a:sx n="25" d="100"/>
          <a:sy n="25" d="100"/>
        </p:scale>
        <p:origin x="1986" y="18"/>
      </p:cViewPr>
      <p:guideLst>
        <p:guide orient="horz" pos="10204"/>
        <p:guide pos="68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EB38-5D8D-40EF-B1EC-7F30E28DE0F8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03EA-4C0B-4156-A6BD-3C7A8FAD10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182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EB38-5D8D-40EF-B1EC-7F30E28DE0F8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03EA-4C0B-4156-A6BD-3C7A8FAD10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53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EB38-5D8D-40EF-B1EC-7F30E28DE0F8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03EA-4C0B-4156-A6BD-3C7A8FAD10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82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EB38-5D8D-40EF-B1EC-7F30E28DE0F8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03EA-4C0B-4156-A6BD-3C7A8FAD10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19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EB38-5D8D-40EF-B1EC-7F30E28DE0F8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03EA-4C0B-4156-A6BD-3C7A8FAD10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68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EB38-5D8D-40EF-B1EC-7F30E28DE0F8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03EA-4C0B-4156-A6BD-3C7A8FAD10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44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EB38-5D8D-40EF-B1EC-7F30E28DE0F8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03EA-4C0B-4156-A6BD-3C7A8FAD10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12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EB38-5D8D-40EF-B1EC-7F30E28DE0F8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03EA-4C0B-4156-A6BD-3C7A8FAD10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22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EB38-5D8D-40EF-B1EC-7F30E28DE0F8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03EA-4C0B-4156-A6BD-3C7A8FAD10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34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EB38-5D8D-40EF-B1EC-7F30E28DE0F8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03EA-4C0B-4156-A6BD-3C7A8FAD10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601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EB38-5D8D-40EF-B1EC-7F30E28DE0F8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03EA-4C0B-4156-A6BD-3C7A8FAD10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145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0EB38-5D8D-40EF-B1EC-7F30E28DE0F8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B03EA-4C0B-4156-A6BD-3C7A8FAD10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50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0" Type="http://schemas.openxmlformats.org/officeDocument/2006/relationships/image" Target="../media/image9.gif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58F2B91-37BB-4C9F-ACF7-D3FE615663B0}"/>
              </a:ext>
            </a:extLst>
          </p:cNvPr>
          <p:cNvSpPr/>
          <p:nvPr/>
        </p:nvSpPr>
        <p:spPr>
          <a:xfrm>
            <a:off x="529390" y="1876926"/>
            <a:ext cx="20549936" cy="28442653"/>
          </a:xfrm>
          <a:prstGeom prst="rect">
            <a:avLst/>
          </a:prstGeom>
          <a:noFill/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//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5A4B6F1-8354-4799-92C5-DBD4FBDAFD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18" y="2723576"/>
            <a:ext cx="3306031" cy="1414726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F3E031F-FEF2-4FB6-AFDB-25C8A218F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2079" y="2405381"/>
            <a:ext cx="4727247" cy="205111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DF46462F-6C27-4F60-9B46-14040A9C070B}"/>
              </a:ext>
            </a:extLst>
          </p:cNvPr>
          <p:cNvSpPr txBox="1"/>
          <p:nvPr/>
        </p:nvSpPr>
        <p:spPr>
          <a:xfrm>
            <a:off x="4310476" y="2477729"/>
            <a:ext cx="12148723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300" b="1" dirty="0"/>
              <a:t>ABERTURA CULTURAL E ETNOCENTRISMO: UM ESTUDO COM CONSUMIDORES DE CERVEJAS ESPECIAIS</a:t>
            </a:r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16ED346-FC53-4F51-989D-48940DD9EF36}"/>
              </a:ext>
            </a:extLst>
          </p:cNvPr>
          <p:cNvSpPr txBox="1"/>
          <p:nvPr/>
        </p:nvSpPr>
        <p:spPr>
          <a:xfrm>
            <a:off x="1998793" y="5063052"/>
            <a:ext cx="1828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Bolsista: </a:t>
            </a:r>
            <a:r>
              <a:rPr lang="pt-BR" sz="3200" u="sng" dirty="0"/>
              <a:t>Gabriel Benato Tonietto </a:t>
            </a:r>
            <a:r>
              <a:rPr lang="pt-BR" sz="3200" dirty="0"/>
              <a:t>- Orientadores: </a:t>
            </a:r>
            <a:r>
              <a:rPr lang="pt-BR" sz="3200" u="sng" dirty="0"/>
              <a:t>Dr. Gabriel </a:t>
            </a:r>
            <a:r>
              <a:rPr lang="pt-BR" sz="3200" u="sng" dirty="0" err="1"/>
              <a:t>Sperandio</a:t>
            </a:r>
            <a:r>
              <a:rPr lang="pt-BR" sz="3200" u="sng" dirty="0"/>
              <a:t> Milan; </a:t>
            </a:r>
            <a:r>
              <a:rPr lang="pt-BR" sz="3200" u="sng" dirty="0" err="1"/>
              <a:t>Ms</a:t>
            </a:r>
            <a:r>
              <a:rPr lang="pt-BR" sz="3200" u="sng" dirty="0"/>
              <a:t>: </a:t>
            </a:r>
            <a:r>
              <a:rPr lang="pt-BR" sz="3200" u="sng" dirty="0" err="1"/>
              <a:t>MichelGehlen</a:t>
            </a:r>
            <a:r>
              <a:rPr lang="pt-BR" sz="3200" u="sng" dirty="0"/>
              <a:t> </a:t>
            </a:r>
            <a:r>
              <a:rPr lang="pt-BR" sz="3200" u="sng" dirty="0" err="1"/>
              <a:t>Bassani</a:t>
            </a:r>
            <a:endParaRPr lang="pt-BR" sz="3200" u="sng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D0A8A35-A848-4906-88FD-E1AF95F6525A}"/>
              </a:ext>
            </a:extLst>
          </p:cNvPr>
          <p:cNvSpPr/>
          <p:nvPr/>
        </p:nvSpPr>
        <p:spPr>
          <a:xfrm>
            <a:off x="766917" y="6723625"/>
            <a:ext cx="10037441" cy="158816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>
                <a:solidFill>
                  <a:schemeClr val="tx1"/>
                </a:solidFill>
              </a:rPr>
              <a:t>OBJETIVO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2AA47553-89CB-4B1B-B70D-94C0E8BB7F46}"/>
              </a:ext>
            </a:extLst>
          </p:cNvPr>
          <p:cNvSpPr/>
          <p:nvPr/>
        </p:nvSpPr>
        <p:spPr>
          <a:xfrm>
            <a:off x="787199" y="14528291"/>
            <a:ext cx="10190111" cy="158816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>
                <a:solidFill>
                  <a:schemeClr val="tx1"/>
                </a:solidFill>
              </a:rPr>
              <a:t>METODOLOGIA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F3736CB2-9571-41D0-A7AE-F84EC569444D}"/>
              </a:ext>
            </a:extLst>
          </p:cNvPr>
          <p:cNvSpPr/>
          <p:nvPr/>
        </p:nvSpPr>
        <p:spPr>
          <a:xfrm>
            <a:off x="809585" y="25013547"/>
            <a:ext cx="10210393" cy="158816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>
                <a:solidFill>
                  <a:schemeClr val="tx1"/>
                </a:solidFill>
              </a:rPr>
              <a:t>RESULTADOS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E86C744D-883B-45C7-BAAA-1C288F8471EC}"/>
              </a:ext>
            </a:extLst>
          </p:cNvPr>
          <p:cNvSpPr/>
          <p:nvPr/>
        </p:nvSpPr>
        <p:spPr>
          <a:xfrm>
            <a:off x="11142790" y="10216481"/>
            <a:ext cx="9787493" cy="158816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>
                <a:solidFill>
                  <a:schemeClr val="tx1"/>
                </a:solidFill>
              </a:rPr>
              <a:t>DISCUSSÃO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1437CA9-44F7-4F2F-85AB-EA18390C391D}"/>
              </a:ext>
            </a:extLst>
          </p:cNvPr>
          <p:cNvSpPr/>
          <p:nvPr/>
        </p:nvSpPr>
        <p:spPr>
          <a:xfrm>
            <a:off x="11309290" y="15913190"/>
            <a:ext cx="9676493" cy="158816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>
                <a:solidFill>
                  <a:schemeClr val="tx1"/>
                </a:solidFill>
              </a:rPr>
              <a:t>CONSIDERAÇÕES FINAIS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8B3C5281-8769-44F7-89A2-9D875731F5EB}"/>
              </a:ext>
            </a:extLst>
          </p:cNvPr>
          <p:cNvSpPr/>
          <p:nvPr/>
        </p:nvSpPr>
        <p:spPr>
          <a:xfrm>
            <a:off x="11309290" y="24392115"/>
            <a:ext cx="9676493" cy="158816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dirty="0">
                <a:solidFill>
                  <a:schemeClr val="tx1"/>
                </a:solidFill>
              </a:rPr>
              <a:t>REF. BIBLIOGRÁFICAS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CEBA9E6-1651-4265-AC24-DC13CFA2D235}"/>
              </a:ext>
            </a:extLst>
          </p:cNvPr>
          <p:cNvSpPr txBox="1"/>
          <p:nvPr/>
        </p:nvSpPr>
        <p:spPr>
          <a:xfrm>
            <a:off x="845773" y="8336858"/>
            <a:ext cx="961792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No cenário mercadológico atual nos deparamos com a miscelânea de produtos das mais distintas nacionalidades, estes, ao alcance das mãos, ou, ao alcance de um simples clique de mouse. A facilidade do acesso a produtos importados nos induz, muitas vezes, a um julgamento de consumo por vezes, mais sedutor, quando comparado a produtos nacionais. . Diante disso, surge a necessidade de entender como o consumidor percebe </a:t>
            </a:r>
            <a:r>
              <a:rPr lang="pt-BR" sz="2800" dirty="0" err="1"/>
              <a:t>essea</a:t>
            </a:r>
            <a:r>
              <a:rPr lang="pt-BR" sz="2800" dirty="0"/>
              <a:t> competição de mercado entre </a:t>
            </a:r>
            <a:r>
              <a:rPr lang="pt-BR" sz="2800" dirty="0" err="1"/>
              <a:t>produos</a:t>
            </a:r>
            <a:r>
              <a:rPr lang="pt-BR" sz="2800" dirty="0"/>
              <a:t> nacionais e importados e qual o seu comportamento diante desses. Para entender o comportamento do consumidor foi investigado o </a:t>
            </a:r>
            <a:r>
              <a:rPr lang="pt-BR" sz="2800" dirty="0" err="1"/>
              <a:t>o</a:t>
            </a:r>
            <a:r>
              <a:rPr lang="pt-BR" sz="2800" dirty="0"/>
              <a:t> nível de consumo etnocêntrico na percepção do consumidor, e a disposição do consumidor a aderir a novas culturas, através </a:t>
            </a:r>
            <a:r>
              <a:rPr lang="pt-BR" sz="2800" dirty="0" err="1"/>
              <a:t>doconstruto</a:t>
            </a:r>
            <a:r>
              <a:rPr lang="pt-BR" sz="2800" dirty="0"/>
              <a:t> abertura cultural. Em um cenário considerado emergente no Brasil, que é o da cerveja especial. </a:t>
            </a:r>
          </a:p>
          <a:p>
            <a:endParaRPr lang="pt-BR" dirty="0"/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C1406A69-1CD3-4523-BA56-3457A1C6093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7" t="14210"/>
          <a:stretch/>
        </p:blipFill>
        <p:spPr>
          <a:xfrm rot="10800000">
            <a:off x="2761899" y="16256000"/>
            <a:ext cx="1882809" cy="1926432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E78C96F0-123C-4C88-9579-C9A55FAF5D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719" y="16256000"/>
            <a:ext cx="3605202" cy="1926432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id="{2C9C16DD-4C60-45AD-9FE4-F20BA20A700C}"/>
              </a:ext>
            </a:extLst>
          </p:cNvPr>
          <p:cNvSpPr txBox="1"/>
          <p:nvPr/>
        </p:nvSpPr>
        <p:spPr>
          <a:xfrm>
            <a:off x="806345" y="23179013"/>
            <a:ext cx="1026896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266700"/>
            <a:r>
              <a:rPr lang="pt-BR" sz="3200" dirty="0"/>
              <a:t> </a:t>
            </a:r>
          </a:p>
          <a:p>
            <a:pPr lvl="0"/>
            <a:r>
              <a:rPr lang="pt-BR" sz="2800" dirty="0"/>
              <a:t>- Escolha dos copos.</a:t>
            </a:r>
          </a:p>
          <a:p>
            <a:pPr lvl="0"/>
            <a:r>
              <a:rPr lang="pt-BR" sz="2800" dirty="0"/>
              <a:t>- Confecção de cartão para apresentação do tipo de cerveja. </a:t>
            </a:r>
          </a:p>
          <a:p>
            <a:pPr lvl="0"/>
            <a:r>
              <a:rPr lang="pt-BR" sz="2800" dirty="0"/>
              <a:t>- Pesquisa exploratória de estereótipo de país. </a:t>
            </a:r>
          </a:p>
          <a:p>
            <a:pPr marL="285750" lvl="0" indent="-285750">
              <a:buFontTx/>
              <a:buChar char="-"/>
            </a:pPr>
            <a:endParaRPr lang="pt-BR" dirty="0"/>
          </a:p>
          <a:p>
            <a:pPr marL="285750" lvl="0" indent="-285750">
              <a:buFontTx/>
              <a:buChar char="-"/>
            </a:pPr>
            <a:endParaRPr lang="pt-BR" dirty="0"/>
          </a:p>
          <a:p>
            <a:endParaRPr lang="pt-BR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FC4E52B2-3337-4BBA-BAC6-28F7A77FF84E}"/>
              </a:ext>
            </a:extLst>
          </p:cNvPr>
          <p:cNvSpPr txBox="1"/>
          <p:nvPr/>
        </p:nvSpPr>
        <p:spPr>
          <a:xfrm>
            <a:off x="11309290" y="17700590"/>
            <a:ext cx="9565495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800" dirty="0"/>
              <a:t>Esta pesquisa nos faz entender que o efeito país de origem não é capaz de alterar o com significância o perfil etnocêntrico dos respondentes. </a:t>
            </a:r>
          </a:p>
          <a:p>
            <a:pPr lvl="0" algn="just"/>
            <a:r>
              <a:rPr lang="pt-BR" sz="2800" dirty="0"/>
              <a:t>O consumidor, representado pelos respondentes se mostram pouco preocupados em proteger o mercado nacional através das escolhas de produtos nacionais. </a:t>
            </a:r>
          </a:p>
          <a:p>
            <a:pPr lvl="0" algn="just"/>
            <a:r>
              <a:rPr lang="pt-BR" sz="2800" dirty="0"/>
              <a:t>Entretanto há sinalizações de campanhas publicitárias de sucesso que aumentam a sensibilidade do consumidor para a escolha de produtos nacionais, como a exemplo da República Tcheca, demonstrado no trabalho de Bandara e </a:t>
            </a:r>
            <a:r>
              <a:rPr lang="pt-BR" sz="2800" dirty="0" err="1"/>
              <a:t>Miloslava</a:t>
            </a:r>
            <a:r>
              <a:rPr lang="pt-BR" sz="2800" dirty="0"/>
              <a:t> (2012).</a:t>
            </a:r>
          </a:p>
          <a:p>
            <a:pPr lvl="0" algn="just"/>
            <a:r>
              <a:rPr lang="pt-BR" sz="2800" dirty="0"/>
              <a:t>Ainda, fica a provocações para pesquisas futuras para mensurar ações de marketing que busquem sensibilizar o consumidor para o consumo local. </a:t>
            </a:r>
          </a:p>
          <a:p>
            <a:pPr lvl="0" algn="just"/>
            <a:r>
              <a:rPr lang="pt-BR" sz="2800" dirty="0"/>
              <a:t>Para ver o trabalho na íntegra, acessar o repositório de teses e dissertações da Universidade de Caxias do Sul.</a:t>
            </a:r>
          </a:p>
          <a:p>
            <a:endParaRPr lang="pt-BR" dirty="0"/>
          </a:p>
        </p:txBody>
      </p:sp>
      <p:pic>
        <p:nvPicPr>
          <p:cNvPr id="46" name="Imagem 45">
            <a:extLst>
              <a:ext uri="{FF2B5EF4-FFF2-40B4-BE49-F238E27FC236}">
                <a16:creationId xmlns:a16="http://schemas.microsoft.com/office/drawing/2014/main" id="{705DF835-77FB-45BA-AA3C-F62C59D509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27" y="20839833"/>
            <a:ext cx="10157583" cy="275466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1253792" y="11930172"/>
            <a:ext cx="96764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Sendo o ramo da cerveja especial um mercado emergente e com um nível de informação incipiente no Brasil, os consumidores representados pelos respondentes da presente pesquisa demonstram que o consumo etnocêntrico se apresenta de forma tímida quando comparado com a predisposição a aderir novas culturas e produtos provenientes de outros países. </a:t>
            </a:r>
          </a:p>
          <a:p>
            <a:pPr algn="just"/>
            <a:r>
              <a:rPr lang="pt-BR" sz="2800" dirty="0"/>
              <a:t>O estímulo diferenciado, representado pela cerveja importada (China e Alemanha) e nacional (Brasil) não foi capaz de alterar com significância o CET e a Abertura cultural nos participantes.</a:t>
            </a:r>
          </a:p>
        </p:txBody>
      </p:sp>
      <p:pic>
        <p:nvPicPr>
          <p:cNvPr id="24" name="Imagem 23" descr="C:\Users\Lenovo\Desktop\MESTRE\ÁLBUM\20161105_171822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830719" y="18429028"/>
            <a:ext cx="3605202" cy="18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m 26" descr="C:\Users\Lenovo\Desktop\MESTRE\ÁLBUM\IMG-20170330-WA0016.jp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1"/>
          <a:stretch/>
        </p:blipFill>
        <p:spPr bwMode="auto">
          <a:xfrm>
            <a:off x="8659708" y="16256000"/>
            <a:ext cx="2317602" cy="19264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Imagem 29" descr="C:\Users\Lenovo\Desktop\MESTRE\ÁLBUM\20160927_202602.jpg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5" t="23907" b="24164"/>
          <a:stretch/>
        </p:blipFill>
        <p:spPr bwMode="auto">
          <a:xfrm rot="10800000">
            <a:off x="8645979" y="18429027"/>
            <a:ext cx="2345055" cy="17999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1309288" y="26225500"/>
            <a:ext cx="967649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HAIR </a:t>
            </a:r>
            <a:r>
              <a:rPr lang="en-US" dirty="0" err="1"/>
              <a:t>Jr</a:t>
            </a:r>
            <a:r>
              <a:rPr lang="en-US" dirty="0"/>
              <a:t>, J. F.; ANDERSON, R. E.; TATHAM, R. L.; BLACK, W. C. </a:t>
            </a:r>
            <a:r>
              <a:rPr lang="en-US" b="1" dirty="0" err="1"/>
              <a:t>Análise</a:t>
            </a:r>
            <a:r>
              <a:rPr lang="en-US" b="1" dirty="0"/>
              <a:t> </a:t>
            </a:r>
            <a:r>
              <a:rPr lang="en-US" b="1" dirty="0" err="1"/>
              <a:t>multivariada</a:t>
            </a:r>
            <a:r>
              <a:rPr lang="en-US" b="1" dirty="0"/>
              <a:t> de dados</a:t>
            </a:r>
            <a:r>
              <a:rPr lang="en-US" dirty="0"/>
              <a:t>. 6. ed. Porto </a:t>
            </a:r>
            <a:r>
              <a:rPr lang="en-US" dirty="0" err="1"/>
              <a:t>Alegre</a:t>
            </a:r>
            <a:r>
              <a:rPr lang="en-US" dirty="0"/>
              <a:t>: Bookman, 2009.</a:t>
            </a:r>
          </a:p>
          <a:p>
            <a:r>
              <a:rPr lang="pt-BR" dirty="0"/>
              <a:t>MALHOTRA, N. K,; BIRKS, D.; WILLS, P. </a:t>
            </a:r>
            <a:r>
              <a:rPr lang="pt-BR" b="1" dirty="0"/>
              <a:t>Marketing </a:t>
            </a:r>
            <a:r>
              <a:rPr lang="pt-BR" b="1" dirty="0" err="1"/>
              <a:t>research</a:t>
            </a:r>
            <a:r>
              <a:rPr lang="pt-BR" b="1" dirty="0"/>
              <a:t>: </a:t>
            </a:r>
            <a:r>
              <a:rPr lang="pt-BR" dirty="0" err="1"/>
              <a:t>applied</a:t>
            </a:r>
            <a:r>
              <a:rPr lang="pt-BR" dirty="0"/>
              <a:t> approach.          4</a:t>
            </a:r>
            <a:r>
              <a:rPr lang="pt-BR" baseline="30000" dirty="0"/>
              <a:t>th  </a:t>
            </a:r>
            <a:r>
              <a:rPr lang="pt-BR" dirty="0" err="1"/>
              <a:t>Edition</a:t>
            </a:r>
            <a:r>
              <a:rPr lang="pt-BR" dirty="0"/>
              <a:t>. New York: Pearson, 2012.</a:t>
            </a:r>
          </a:p>
          <a:p>
            <a:r>
              <a:rPr lang="en-US" dirty="0"/>
              <a:t>BANDARA, W. W. M. C.; MILOSLAVA, C. Consumer ethnocentrism and attitudes towards foreign beer brands: With evidence from </a:t>
            </a:r>
            <a:r>
              <a:rPr lang="en-US" dirty="0" err="1"/>
              <a:t>Zlin</a:t>
            </a:r>
            <a:r>
              <a:rPr lang="en-US" dirty="0"/>
              <a:t> Region in the Czech Republic. </a:t>
            </a:r>
            <a:r>
              <a:rPr lang="en-US" b="1" dirty="0"/>
              <a:t>Journal of Competitiveness</a:t>
            </a:r>
            <a:r>
              <a:rPr lang="en-US" dirty="0"/>
              <a:t>, v. 4, n. 2, p. 3-19, 2012. </a:t>
            </a:r>
            <a:endParaRPr lang="pt-BR" dirty="0"/>
          </a:p>
          <a:p>
            <a:r>
              <a:rPr lang="en-US" dirty="0"/>
              <a:t>SHIMP, T.; SHARMA, S. Consumer ethnocentrism: construction and validation of the CETSCALE. </a:t>
            </a:r>
            <a:r>
              <a:rPr lang="pt-BR" b="1" dirty="0" err="1"/>
              <a:t>Journal</a:t>
            </a:r>
            <a:r>
              <a:rPr lang="pt-BR" b="1" dirty="0"/>
              <a:t> </a:t>
            </a:r>
            <a:r>
              <a:rPr lang="pt-BR" b="1" dirty="0" err="1"/>
              <a:t>of</a:t>
            </a:r>
            <a:r>
              <a:rPr lang="pt-BR" b="1" dirty="0"/>
              <a:t> Marketing </a:t>
            </a:r>
            <a:r>
              <a:rPr lang="pt-BR" b="1" dirty="0" err="1"/>
              <a:t>Research</a:t>
            </a:r>
            <a:r>
              <a:rPr lang="pt-BR" dirty="0"/>
              <a:t>, v. 24, n. 3, p. 280-289, 1987.</a:t>
            </a:r>
          </a:p>
          <a:p>
            <a:r>
              <a:rPr lang="en-US" dirty="0"/>
              <a:t>SHARMA, S.; SHIMP T.; SHIN, J. Consumer ethnocentrism: a test of antecedents and moderators. </a:t>
            </a:r>
            <a:r>
              <a:rPr lang="en-US" b="1" dirty="0"/>
              <a:t>Journal of the Academy of Marketing Science</a:t>
            </a:r>
            <a:r>
              <a:rPr lang="en-US" dirty="0"/>
              <a:t>, v. 23, n. 1, p. 26-37, 1995.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845773" y="26835100"/>
            <a:ext cx="1019011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800" dirty="0"/>
              <a:t>- Nos quatro grupos experimentais, representados apenas pelas distinção do país de origem do produto não houve diferenças significativas quando analisado abertura cultural e etnocentrismo . </a:t>
            </a:r>
          </a:p>
          <a:p>
            <a:pPr lvl="0" algn="just"/>
            <a:r>
              <a:rPr lang="pt-BR" sz="2800" dirty="0"/>
              <a:t>- Quando analisado a variação do consumo etnocêntrico entre variáveis demográficas como gênero, idade, renda pessoal e escolaridade os resultados demonstram diferenças significativas apenas para escolaridade.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1031794" y="6723625"/>
            <a:ext cx="967649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800" dirty="0"/>
              <a:t>- Quanto mais escolaridade percebeu-se menor pré-disposição para a proteção do mercado nacional. </a:t>
            </a:r>
          </a:p>
          <a:p>
            <a:pPr lvl="0"/>
            <a:r>
              <a:rPr lang="pt-BR" sz="2800" dirty="0"/>
              <a:t>- Abertura cultural não houve variação significante entre os perfis demográficos analisados.</a:t>
            </a:r>
          </a:p>
          <a:p>
            <a:r>
              <a:rPr lang="pt-BR" sz="2800" dirty="0"/>
              <a:t> - Quando questionado ao grupo que respondeu perguntas do brasil sobre o seu nível de etnocentrismo e de abertura cultural, estes não apresentaram diferenças quando comparado a os 3 outros grupos ( China, Alemanha e grupo sem identificação)</a:t>
            </a:r>
          </a:p>
          <a:p>
            <a:endParaRPr lang="pt-BR" dirty="0"/>
          </a:p>
        </p:txBody>
      </p:sp>
      <p:pic>
        <p:nvPicPr>
          <p:cNvPr id="33" name="Imagem 32" descr="Resultado de imagem para bandeira alemanha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73" y="16256000"/>
            <a:ext cx="1741426" cy="189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agem 33" descr="Resultado de imagem para bandeira china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17" y="18429028"/>
            <a:ext cx="1820282" cy="1799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Imagem 34" descr="Resultado de imagem para brasil bandeira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900" y="18429028"/>
            <a:ext cx="1882809" cy="1799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Imagem 35" descr="Resultado de imagem para patriotismo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499" y="24046810"/>
            <a:ext cx="2039862" cy="19334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5387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566</TotalTime>
  <Words>656</Words>
  <Application>Microsoft Office PowerPoint</Application>
  <PresentationFormat>Personalizar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Benato Tonietto</dc:creator>
  <cp:lastModifiedBy>Gabriel Benato Tonietto</cp:lastModifiedBy>
  <cp:revision>25</cp:revision>
  <dcterms:created xsi:type="dcterms:W3CDTF">2017-07-27T13:35:30Z</dcterms:created>
  <dcterms:modified xsi:type="dcterms:W3CDTF">2018-08-20T00:09:54Z</dcterms:modified>
</cp:coreProperties>
</file>