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"/>
  </p:notesMasterIdLst>
  <p:sldIdLst>
    <p:sldId id="256" r:id="rId2"/>
  </p:sldIdLst>
  <p:sldSz cx="21602700" cy="32404050"/>
  <p:notesSz cx="6858000" cy="9144000"/>
  <p:defaultTextStyle>
    <a:defPPr>
      <a:defRPr lang="pt-BR"/>
    </a:defPPr>
    <a:lvl1pPr marL="0" algn="l" defTabSz="3080086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0040" algn="l" defTabSz="3080086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0086" algn="l" defTabSz="3080086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0132" algn="l" defTabSz="3080086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60175" algn="l" defTabSz="3080086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00218" algn="l" defTabSz="3080086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40261" algn="l" defTabSz="3080086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780307" algn="l" defTabSz="3080086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20346" algn="l" defTabSz="3080086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2A6"/>
    <a:srgbClr val="FF66FF"/>
    <a:srgbClr val="3FCAFB"/>
    <a:srgbClr val="0AE6E6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80" autoAdjust="0"/>
  </p:normalViewPr>
  <p:slideViewPr>
    <p:cSldViewPr>
      <p:cViewPr>
        <p:scale>
          <a:sx n="25" d="100"/>
          <a:sy n="25" d="100"/>
        </p:scale>
        <p:origin x="-2102" y="230"/>
      </p:cViewPr>
      <p:guideLst>
        <p:guide orient="horz" pos="10206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i\Desktop\Eletro\Experimento\CORREN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i\Desktop\Eletro\Experimento\CORREN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707221580598191E-2"/>
          <c:y val="1.4201098861834204E-2"/>
          <c:w val="0.72910585704865405"/>
          <c:h val="0.9158660351888781"/>
        </c:manualLayout>
      </c:layout>
      <c:scatterChart>
        <c:scatterStyle val="lineMarker"/>
        <c:varyColors val="0"/>
        <c:ser>
          <c:idx val="0"/>
          <c:order val="0"/>
          <c:tx>
            <c:v>Comp. Anódico</c:v>
          </c:tx>
          <c:spPr>
            <a:ln w="28440">
              <a:solidFill>
                <a:srgbClr val="4A7EBB"/>
              </a:solidFill>
              <a:round/>
            </a:ln>
          </c:spPr>
          <c:marker>
            <c:symbol val="square"/>
            <c:size val="5"/>
            <c:spPr>
              <a:solidFill>
                <a:srgbClr val="000000"/>
              </a:solidFill>
            </c:spPr>
          </c:marker>
          <c:xVal>
            <c:numRef>
              <c:f>'Ensaio 16-08'!$C$5:$C$11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5</c:v>
                </c:pt>
              </c:numCache>
            </c:numRef>
          </c:xVal>
          <c:yVal>
            <c:numRef>
              <c:f>'Ensaio 16-08'!$G$5:$G$11</c:f>
              <c:numCache>
                <c:formatCode>General</c:formatCode>
                <c:ptCount val="7"/>
                <c:pt idx="0">
                  <c:v>6.37</c:v>
                </c:pt>
                <c:pt idx="1">
                  <c:v>6.2</c:v>
                </c:pt>
                <c:pt idx="2">
                  <c:v>2.4700000000000002</c:v>
                </c:pt>
                <c:pt idx="3">
                  <c:v>1.69</c:v>
                </c:pt>
                <c:pt idx="4">
                  <c:v>1.05</c:v>
                </c:pt>
                <c:pt idx="5">
                  <c:v>1.1100000000000001</c:v>
                </c:pt>
                <c:pt idx="6">
                  <c:v>1.0900000000000001</c:v>
                </c:pt>
              </c:numCache>
            </c:numRef>
          </c:yVal>
          <c:smooth val="1"/>
        </c:ser>
        <c:ser>
          <c:idx val="1"/>
          <c:order val="1"/>
          <c:tx>
            <c:v>Comp. Catódico</c:v>
          </c:tx>
          <c:spPr>
            <a:ln w="28440">
              <a:solidFill>
                <a:srgbClr val="BE4B48"/>
              </a:solidFill>
              <a:round/>
            </a:ln>
          </c:spPr>
          <c:marker>
            <c:symbol val="square"/>
            <c:size val="5"/>
            <c:spPr>
              <a:solidFill>
                <a:srgbClr val="000000"/>
              </a:solidFill>
            </c:spPr>
          </c:marker>
          <c:xVal>
            <c:numRef>
              <c:f>'Ensaio 16-08'!$C$5:$C$11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5</c:v>
                </c:pt>
              </c:numCache>
            </c:numRef>
          </c:xVal>
          <c:yVal>
            <c:numRef>
              <c:f>'Ensaio 16-08'!$J$5:$J$11</c:f>
              <c:numCache>
                <c:formatCode>General</c:formatCode>
                <c:ptCount val="7"/>
                <c:pt idx="0">
                  <c:v>4.5199999999999996</c:v>
                </c:pt>
                <c:pt idx="1">
                  <c:v>11.32</c:v>
                </c:pt>
                <c:pt idx="2">
                  <c:v>12.33</c:v>
                </c:pt>
                <c:pt idx="3">
                  <c:v>12.61</c:v>
                </c:pt>
                <c:pt idx="4">
                  <c:v>12.52</c:v>
                </c:pt>
                <c:pt idx="5">
                  <c:v>12.7</c:v>
                </c:pt>
                <c:pt idx="6">
                  <c:v>12.57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778880"/>
        <c:axId val="50780800"/>
      </c:scatterChart>
      <c:valAx>
        <c:axId val="50778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 sz="1000" b="1">
                    <a:solidFill>
                      <a:srgbClr val="000000"/>
                    </a:solidFill>
                    <a:latin typeface="Calibri"/>
                  </a:rPr>
                  <a:t>t (h)</a:t>
                </a:r>
              </a:p>
            </c:rich>
          </c:tx>
          <c:layout/>
          <c:overlay val="1"/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50780800"/>
        <c:crosses val="autoZero"/>
        <c:crossBetween val="midCat"/>
      </c:valAx>
      <c:valAx>
        <c:axId val="507808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 sz="1000" b="1">
                    <a:solidFill>
                      <a:srgbClr val="000000"/>
                    </a:solidFill>
                    <a:latin typeface="Calibri"/>
                  </a:rPr>
                  <a:t>pH </a:t>
                </a:r>
              </a:p>
            </c:rich>
          </c:tx>
          <c:layout/>
          <c:overlay val="1"/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50778880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zero"/>
    <c:showDLblsOverMax val="1"/>
  </c:chart>
  <c:spPr>
    <a:solidFill>
      <a:srgbClr val="FFFFFF"/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03769841269843E-2"/>
          <c:y val="2.1528333333333333E-2"/>
          <c:w val="0.7130251984126984"/>
          <c:h val="0.89009499999999997"/>
        </c:manualLayout>
      </c:layout>
      <c:scatterChart>
        <c:scatterStyle val="lineMarker"/>
        <c:varyColors val="0"/>
        <c:ser>
          <c:idx val="0"/>
          <c:order val="0"/>
          <c:tx>
            <c:v>Comp. Anódico</c:v>
          </c:tx>
          <c:spPr>
            <a:ln w="28440">
              <a:solidFill>
                <a:srgbClr val="4A7EBB"/>
              </a:solidFill>
              <a:round/>
            </a:ln>
          </c:spPr>
          <c:marker>
            <c:symbol val="square"/>
            <c:size val="5"/>
            <c:spPr>
              <a:solidFill>
                <a:srgbClr val="000000"/>
              </a:solidFill>
            </c:spPr>
          </c:marker>
          <c:xVal>
            <c:numRef>
              <c:f>'Ensaio 22-08'!$C$8:$C$14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</c:numCache>
            </c:numRef>
          </c:xVal>
          <c:yVal>
            <c:numRef>
              <c:f>'Ensaio 22-08'!$G$8:$G$14</c:f>
              <c:numCache>
                <c:formatCode>General</c:formatCode>
                <c:ptCount val="7"/>
                <c:pt idx="0">
                  <c:v>7.66</c:v>
                </c:pt>
                <c:pt idx="1">
                  <c:v>7.05</c:v>
                </c:pt>
                <c:pt idx="2">
                  <c:v>6.58</c:v>
                </c:pt>
                <c:pt idx="3">
                  <c:v>5.08</c:v>
                </c:pt>
                <c:pt idx="4">
                  <c:v>3.07</c:v>
                </c:pt>
                <c:pt idx="5">
                  <c:v>1.99</c:v>
                </c:pt>
                <c:pt idx="6">
                  <c:v>1.37</c:v>
                </c:pt>
              </c:numCache>
            </c:numRef>
          </c:yVal>
          <c:smooth val="1"/>
        </c:ser>
        <c:ser>
          <c:idx val="1"/>
          <c:order val="1"/>
          <c:tx>
            <c:v>Comp. Catódico</c:v>
          </c:tx>
          <c:spPr>
            <a:ln w="28440">
              <a:solidFill>
                <a:srgbClr val="BE4B48"/>
              </a:solidFill>
              <a:round/>
            </a:ln>
          </c:spPr>
          <c:marker>
            <c:symbol val="square"/>
            <c:size val="5"/>
            <c:spPr>
              <a:solidFill>
                <a:srgbClr val="000000"/>
              </a:solidFill>
            </c:spPr>
          </c:marker>
          <c:xVal>
            <c:numRef>
              <c:f>'Ensaio 22-08'!$C$8:$C$14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</c:numCache>
            </c:numRef>
          </c:xVal>
          <c:yVal>
            <c:numRef>
              <c:f>'Ensaio 22-08'!$J$8:$J$14</c:f>
              <c:numCache>
                <c:formatCode>General</c:formatCode>
                <c:ptCount val="7"/>
                <c:pt idx="0">
                  <c:v>3.73</c:v>
                </c:pt>
                <c:pt idx="1">
                  <c:v>7.58</c:v>
                </c:pt>
                <c:pt idx="2">
                  <c:v>10.66</c:v>
                </c:pt>
                <c:pt idx="3">
                  <c:v>11.09</c:v>
                </c:pt>
                <c:pt idx="4">
                  <c:v>11.67</c:v>
                </c:pt>
                <c:pt idx="5">
                  <c:v>12.06</c:v>
                </c:pt>
                <c:pt idx="6">
                  <c:v>12.38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461120"/>
        <c:axId val="51492352"/>
      </c:scatterChart>
      <c:valAx>
        <c:axId val="51461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 sz="1000" b="1">
                    <a:solidFill>
                      <a:srgbClr val="000000"/>
                    </a:solidFill>
                    <a:latin typeface="Calibri"/>
                  </a:rPr>
                  <a:t>t (h)</a:t>
                </a:r>
              </a:p>
            </c:rich>
          </c:tx>
          <c:layout/>
          <c:overlay val="1"/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51492352"/>
        <c:crosses val="autoZero"/>
        <c:crossBetween val="midCat"/>
      </c:valAx>
      <c:valAx>
        <c:axId val="514923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 sz="1000" b="1">
                    <a:solidFill>
                      <a:srgbClr val="000000"/>
                    </a:solidFill>
                    <a:latin typeface="Calibri"/>
                  </a:rPr>
                  <a:t>pH </a:t>
                </a:r>
              </a:p>
            </c:rich>
          </c:tx>
          <c:layout/>
          <c:overlay val="1"/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51461120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zero"/>
    <c:showDLblsOverMax val="1"/>
  </c:chart>
  <c:spPr>
    <a:solidFill>
      <a:srgbClr val="FFFFFF"/>
    </a:solidFill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099A1-CE7A-4085-B56C-53B528050643}" type="datetimeFigureOut">
              <a:rPr lang="pt-BR" smtClean="0"/>
              <a:t>28/08/2017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FB3D9-6FE1-4F07-86AA-5502626417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37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6904" algn="l" defTabSz="9138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3805" algn="l" defTabSz="9138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0709" algn="l" defTabSz="9138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7613" algn="l" defTabSz="9138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4514" algn="l" defTabSz="9138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1418" algn="l" defTabSz="9138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8319" algn="l" defTabSz="9138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5223" algn="l" defTabSz="91380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FB3D9-6FE1-4F07-86AA-55026264173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67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203" y="10066265"/>
            <a:ext cx="18362296" cy="694586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0406" y="18362297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4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6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6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0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2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94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36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04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82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661958" y="1297671"/>
            <a:ext cx="4860608" cy="2764845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80135" y="1297671"/>
            <a:ext cx="14221778" cy="2764845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44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31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465" y="20822605"/>
            <a:ext cx="18362296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465" y="13734221"/>
            <a:ext cx="18362296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204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409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614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6819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02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228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9433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36378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07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80136" y="7560959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981373" y="7560959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12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4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044" indent="0">
              <a:buNone/>
              <a:defRPr sz="6800" b="1"/>
            </a:lvl2pPr>
            <a:lvl3pPr marL="3084095" indent="0">
              <a:buNone/>
              <a:defRPr sz="6100" b="1"/>
            </a:lvl3pPr>
            <a:lvl4pPr marL="4626140" indent="0">
              <a:buNone/>
              <a:defRPr sz="5400" b="1"/>
            </a:lvl4pPr>
            <a:lvl5pPr marL="6168191" indent="0">
              <a:buNone/>
              <a:defRPr sz="5400" b="1"/>
            </a:lvl5pPr>
            <a:lvl6pPr marL="7710235" indent="0">
              <a:buNone/>
              <a:defRPr sz="5400" b="1"/>
            </a:lvl6pPr>
            <a:lvl7pPr marL="9252282" indent="0">
              <a:buNone/>
              <a:defRPr sz="5400" b="1"/>
            </a:lvl7pPr>
            <a:lvl8pPr marL="10794330" indent="0">
              <a:buNone/>
              <a:defRPr sz="5400" b="1"/>
            </a:lvl8pPr>
            <a:lvl9pPr marL="12336378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0134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3879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044" indent="0">
              <a:buNone/>
              <a:defRPr sz="6800" b="1"/>
            </a:lvl2pPr>
            <a:lvl3pPr marL="3084095" indent="0">
              <a:buNone/>
              <a:defRPr sz="6100" b="1"/>
            </a:lvl3pPr>
            <a:lvl4pPr marL="4626140" indent="0">
              <a:buNone/>
              <a:defRPr sz="5400" b="1"/>
            </a:lvl4pPr>
            <a:lvl5pPr marL="6168191" indent="0">
              <a:buNone/>
              <a:defRPr sz="5400" b="1"/>
            </a:lvl5pPr>
            <a:lvl6pPr marL="7710235" indent="0">
              <a:buNone/>
              <a:defRPr sz="5400" b="1"/>
            </a:lvl6pPr>
            <a:lvl7pPr marL="9252282" indent="0">
              <a:buNone/>
              <a:defRPr sz="5400" b="1"/>
            </a:lvl7pPr>
            <a:lvl8pPr marL="10794330" indent="0">
              <a:buNone/>
              <a:defRPr sz="5400" b="1"/>
            </a:lvl8pPr>
            <a:lvl9pPr marL="12336378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9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12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96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94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42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6056" y="1290175"/>
            <a:ext cx="12076510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0142" y="6780859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2044" indent="0">
              <a:buNone/>
              <a:defRPr sz="4100"/>
            </a:lvl2pPr>
            <a:lvl3pPr marL="3084095" indent="0">
              <a:buNone/>
              <a:defRPr sz="3400"/>
            </a:lvl3pPr>
            <a:lvl4pPr marL="4626140" indent="0">
              <a:buNone/>
              <a:defRPr sz="3000"/>
            </a:lvl4pPr>
            <a:lvl5pPr marL="6168191" indent="0">
              <a:buNone/>
              <a:defRPr sz="3000"/>
            </a:lvl5pPr>
            <a:lvl6pPr marL="7710235" indent="0">
              <a:buNone/>
              <a:defRPr sz="3000"/>
            </a:lvl6pPr>
            <a:lvl7pPr marL="9252282" indent="0">
              <a:buNone/>
              <a:defRPr sz="3000"/>
            </a:lvl7pPr>
            <a:lvl8pPr marL="10794330" indent="0">
              <a:buNone/>
              <a:defRPr sz="3000"/>
            </a:lvl8pPr>
            <a:lvl9pPr marL="12336378" indent="0">
              <a:buNone/>
              <a:defRPr sz="3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81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4280" y="22682837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2044" indent="0">
              <a:buNone/>
              <a:defRPr sz="9500"/>
            </a:lvl2pPr>
            <a:lvl3pPr marL="3084095" indent="0">
              <a:buNone/>
              <a:defRPr sz="8100"/>
            </a:lvl3pPr>
            <a:lvl4pPr marL="4626140" indent="0">
              <a:buNone/>
              <a:defRPr sz="6800"/>
            </a:lvl4pPr>
            <a:lvl5pPr marL="6168191" indent="0">
              <a:buNone/>
              <a:defRPr sz="6800"/>
            </a:lvl5pPr>
            <a:lvl6pPr marL="7710235" indent="0">
              <a:buNone/>
              <a:defRPr sz="6800"/>
            </a:lvl6pPr>
            <a:lvl7pPr marL="9252282" indent="0">
              <a:buNone/>
              <a:defRPr sz="6800"/>
            </a:lvl7pPr>
            <a:lvl8pPr marL="10794330" indent="0">
              <a:buNone/>
              <a:defRPr sz="6800"/>
            </a:lvl8pPr>
            <a:lvl9pPr marL="12336378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4280" y="25360674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2044" indent="0">
              <a:buNone/>
              <a:defRPr sz="4100"/>
            </a:lvl2pPr>
            <a:lvl3pPr marL="3084095" indent="0">
              <a:buNone/>
              <a:defRPr sz="3400"/>
            </a:lvl3pPr>
            <a:lvl4pPr marL="4626140" indent="0">
              <a:buNone/>
              <a:defRPr sz="3000"/>
            </a:lvl4pPr>
            <a:lvl5pPr marL="6168191" indent="0">
              <a:buNone/>
              <a:defRPr sz="3000"/>
            </a:lvl5pPr>
            <a:lvl6pPr marL="7710235" indent="0">
              <a:buNone/>
              <a:defRPr sz="3000"/>
            </a:lvl6pPr>
            <a:lvl7pPr marL="9252282" indent="0">
              <a:buNone/>
              <a:defRPr sz="3000"/>
            </a:lvl7pPr>
            <a:lvl8pPr marL="10794330" indent="0">
              <a:buNone/>
              <a:defRPr sz="3000"/>
            </a:lvl8pPr>
            <a:lvl9pPr marL="12336378" indent="0">
              <a:buNone/>
              <a:defRPr sz="3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46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80136" y="1297666"/>
            <a:ext cx="19442430" cy="5400675"/>
          </a:xfrm>
          <a:prstGeom prst="rect">
            <a:avLst/>
          </a:prstGeom>
        </p:spPr>
        <p:txBody>
          <a:bodyPr vert="horz" lIns="308408" tIns="154204" rIns="308408" bIns="154204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6" y="7560959"/>
            <a:ext cx="19442430" cy="21385175"/>
          </a:xfrm>
          <a:prstGeom prst="rect">
            <a:avLst/>
          </a:prstGeom>
        </p:spPr>
        <p:txBody>
          <a:bodyPr vert="horz" lIns="308408" tIns="154204" rIns="308408" bIns="154204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80135" y="30033765"/>
            <a:ext cx="5040630" cy="1725216"/>
          </a:xfrm>
          <a:prstGeom prst="rect">
            <a:avLst/>
          </a:prstGeom>
        </p:spPr>
        <p:txBody>
          <a:bodyPr vert="horz" lIns="308408" tIns="154204" rIns="308408" bIns="154204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5FC7A-7C60-404D-8279-22494DC17CB3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80923" y="30033765"/>
            <a:ext cx="6840856" cy="1725216"/>
          </a:xfrm>
          <a:prstGeom prst="rect">
            <a:avLst/>
          </a:prstGeom>
        </p:spPr>
        <p:txBody>
          <a:bodyPr vert="horz" lIns="308408" tIns="154204" rIns="308408" bIns="154204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81936" y="30033765"/>
            <a:ext cx="5040630" cy="1725216"/>
          </a:xfrm>
          <a:prstGeom prst="rect">
            <a:avLst/>
          </a:prstGeom>
        </p:spPr>
        <p:txBody>
          <a:bodyPr vert="horz" lIns="308408" tIns="154204" rIns="308408" bIns="154204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00F0E-8BD1-4A9E-A94B-1724B880C2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18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3084095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6538" indent="-1156538" algn="l" defTabSz="3084095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5826" indent="-963779" algn="l" defTabSz="3084095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5121" indent="-771026" algn="l" defTabSz="308409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7165" indent="-771026" algn="l" defTabSz="3084095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39213" indent="-771026" algn="l" defTabSz="3084095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1260" indent="-771026" algn="l" defTabSz="3084095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3308" indent="-771026" algn="l" defTabSz="3084095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65356" indent="-771026" algn="l" defTabSz="3084095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07400" indent="-771026" algn="l" defTabSz="3084095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409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044" algn="l" defTabSz="308409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4095" algn="l" defTabSz="308409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6140" algn="l" defTabSz="308409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68191" algn="l" defTabSz="308409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0235" algn="l" defTabSz="308409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2282" algn="l" defTabSz="308409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4330" algn="l" defTabSz="308409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36378" algn="l" defTabSz="308409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image" Target="../media/image6.gif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792238" y="5315504"/>
            <a:ext cx="9640138" cy="1021371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260" tIns="45637" rIns="91260" bIns="45637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38239" y="22964435"/>
            <a:ext cx="9794137" cy="1021371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260" tIns="45637" rIns="91260" bIns="45637" rtlCol="0">
            <a:spAutoFit/>
          </a:bodyPr>
          <a:lstStyle/>
          <a:p>
            <a:pPr algn="ctr"/>
            <a:r>
              <a:rPr lang="pt-BR" sz="5400" b="1" dirty="0">
                <a:latin typeface="Arial" pitchFamily="34" charset="0"/>
                <a:cs typeface="Arial" pitchFamily="34" charset="0"/>
              </a:rPr>
              <a:t>Conclusão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045794" y="21672396"/>
            <a:ext cx="9927572" cy="1021371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260" tIns="45637" rIns="91260" bIns="45637" rtlCol="0">
            <a:spAutoFit/>
          </a:bodyPr>
          <a:lstStyle/>
          <a:p>
            <a:pPr algn="ctr"/>
            <a:r>
              <a:rPr lang="pt-BR" sz="5400" b="1" dirty="0"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1037540" y="22966863"/>
            <a:ext cx="9927572" cy="6370807"/>
          </a:xfrm>
          <a:prstGeom prst="rect">
            <a:avLst/>
          </a:prstGeom>
          <a:noFill/>
        </p:spPr>
        <p:txBody>
          <a:bodyPr wrap="square" lIns="91260" tIns="45637" rIns="91260" bIns="45637" rtlCol="0">
            <a:spAutoFit/>
          </a:bodyPr>
          <a:lstStyle/>
          <a:p>
            <a:pPr algn="just"/>
            <a:r>
              <a:rPr lang="en-US" sz="24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[1]</a:t>
            </a:r>
            <a:r>
              <a:rPr lang="pt-BR" sz="24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BERNARDO, Guilherme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Legramanti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 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Avaliação do emprego da eletrodiálise como alternativa para o tratamento de efluentes cianídricos de eletrodeposição de prata. 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2015. 82 f. TCC (Graduação) - Curso de Engenharia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Química, Centro de Ciências Exatas,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Universidade de Caxias do Sul, Caxias do Sul, 2015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2]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ANADÃO,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Pricila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 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Ciência e Tecnologia de Membranas. 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Sp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Artliber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2010. 200 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[3]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BENVENUTI, Tatiane. 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Avaliação da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eletrodialise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no tratamento de efluentes de processos de eletrodeposição de níquel.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2012. 11 f. Dissertação (Mestrado) - Curso de Engenharia de Materiais, Centro de Ciências Exatas, Universidade Federal do Rio Grande do Sul, Porto Alegre, 2015. Disponível em: &lt;http://hdl.handle.net/10183/60652&gt;. Acesso em: 20 ago. 2017.</a:t>
            </a:r>
          </a:p>
          <a:p>
            <a:pPr algn="just"/>
            <a:r>
              <a:rPr lang="en-US" sz="24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[4]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OCAL,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Umran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Tezcan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Un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Sadettin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Eren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Removal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Heavy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Metals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Cd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Cu,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by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Electrocoagulation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 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International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Journal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Environmental Science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Development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. 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Eskisehir, p. 425-429. jun. 2015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61138" y="2661454"/>
            <a:ext cx="19118628" cy="2261990"/>
          </a:xfrm>
          <a:prstGeom prst="rect">
            <a:avLst/>
          </a:prstGeom>
          <a:noFill/>
        </p:spPr>
        <p:txBody>
          <a:bodyPr wrap="square" lIns="91260" tIns="45637" rIns="91260" bIns="45637" rtlCol="0">
            <a:spAutoFit/>
          </a:bodyPr>
          <a:lstStyle/>
          <a:p>
            <a:pPr algn="ctr"/>
            <a:r>
              <a:rPr lang="pt-BR" sz="4700" b="1" dirty="0"/>
              <a:t>Utilização do sistema com membranas de eletrodiálise como alternativa para a remoção de cátions em efluentes com alta taxa de concentração</a:t>
            </a:r>
            <a:endParaRPr lang="pt-BR" sz="4700" dirty="0"/>
          </a:p>
          <a:p>
            <a:pPr algn="ctr"/>
            <a:endParaRPr lang="pt-BR" sz="4700" b="1" i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258" y="4245422"/>
            <a:ext cx="21648419" cy="553830"/>
          </a:xfrm>
          <a:prstGeom prst="rect">
            <a:avLst/>
          </a:prstGeom>
          <a:noFill/>
        </p:spPr>
        <p:txBody>
          <a:bodyPr wrap="square" lIns="91260" tIns="45637" rIns="91260" bIns="45637" rtlCol="0">
            <a:spAutoFit/>
          </a:bodyPr>
          <a:lstStyle/>
          <a:p>
            <a:pPr algn="ctr"/>
            <a:r>
              <a:rPr lang="pt-BR" sz="3000" u="sng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Keiti </a:t>
            </a:r>
            <a:r>
              <a:rPr lang="pt-BR" sz="3000" u="sng" dirty="0" err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Gilioli</a:t>
            </a:r>
            <a:r>
              <a:rPr lang="pt-BR" sz="3000" u="sng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u="sng" dirty="0" err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Tosin</a:t>
            </a:r>
            <a:r>
              <a:rPr lang="pt-BR" sz="3000" u="sng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(BIC-UCS)</a:t>
            </a:r>
            <a:r>
              <a:rPr lang="pt-BR" sz="3000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000" dirty="0" err="1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Mára</a:t>
            </a:r>
            <a:r>
              <a:rPr lang="pt-BR" sz="3000" dirty="0">
                <a:solidFill>
                  <a:srgbClr val="08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Zeni (orientadora).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38239" y="29720638"/>
            <a:ext cx="20326869" cy="1021371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260" tIns="45637" rIns="91260" bIns="45637" rtlCol="0">
            <a:spAutoFit/>
          </a:bodyPr>
          <a:lstStyle/>
          <a:p>
            <a:pPr algn="ctr"/>
            <a:r>
              <a:rPr lang="pt-BR" sz="5400" b="1" dirty="0">
                <a:latin typeface="Arial" pitchFamily="34" charset="0"/>
                <a:cs typeface="Arial" pitchFamily="34" charset="0"/>
              </a:rPr>
              <a:t>Agradecimentos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079" y="30963665"/>
            <a:ext cx="1765397" cy="988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690" y="30963665"/>
            <a:ext cx="1773708" cy="988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5587" y="798058"/>
            <a:ext cx="184367" cy="103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260" tIns="45637" rIns="91260" bIns="4563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" y="79"/>
            <a:ext cx="184367" cy="103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260" tIns="45637" rIns="91260" bIns="45637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11020451" y="5315504"/>
            <a:ext cx="9944661" cy="1021371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260" tIns="45637" rIns="91260" bIns="45637" rtlCol="0">
            <a:spAutoFit/>
          </a:bodyPr>
          <a:lstStyle/>
          <a:p>
            <a:pPr algn="ctr"/>
            <a:r>
              <a:rPr lang="pt-BR" sz="5400" b="1" dirty="0">
                <a:latin typeface="Arial" pitchFamily="34" charset="0"/>
                <a:cs typeface="Arial" pitchFamily="34" charset="0"/>
              </a:rPr>
              <a:t>Metodologia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020451" y="15077496"/>
            <a:ext cx="9927573" cy="3699031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pPr marL="1586" algn="just" defTabSz="448973" fontAlgn="base" hangingPunct="0">
              <a:lnSpc>
                <a:spcPct val="93000"/>
              </a:lnSpc>
              <a:spcBef>
                <a:spcPts val="1424"/>
              </a:spcBef>
              <a:spcAft>
                <a:spcPct val="0"/>
              </a:spcAft>
              <a:buSzPct val="100000"/>
              <a:tabLst>
                <a:tab pos="342677" algn="l"/>
                <a:tab pos="447383" algn="l"/>
                <a:tab pos="896356" algn="l"/>
                <a:tab pos="1345322" algn="l"/>
                <a:tab pos="1794295" algn="l"/>
                <a:tab pos="2243268" algn="l"/>
                <a:tab pos="2692238" algn="l"/>
                <a:tab pos="3141210" algn="l"/>
                <a:tab pos="3590177" algn="l"/>
                <a:tab pos="4039149" algn="l"/>
                <a:tab pos="4488119" algn="l"/>
                <a:tab pos="4937088" algn="l"/>
                <a:tab pos="5386061" algn="l"/>
                <a:tab pos="5835031" algn="l"/>
                <a:tab pos="6284004" algn="l"/>
                <a:tab pos="6732970" algn="l"/>
                <a:tab pos="7181943" algn="l"/>
                <a:tab pos="7630912" algn="l"/>
                <a:tab pos="8079885" algn="l"/>
                <a:tab pos="8528851" algn="l"/>
                <a:tab pos="8977824" algn="l"/>
                <a:tab pos="8979410" algn="l"/>
              </a:tabLst>
            </a:pPr>
            <a:r>
              <a:rPr lang="pt-BR" sz="27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Foram realizados experimentos em uma célula de eletrodiálise de bancada de dois compartimentos, membranas comerciais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HDX 100 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 uso de água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Milliq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com a adição de três gotas de HCL como eletrólito, permitindo o fluxo de íons da solução inicialmente concentrada para a solução condutora. O efluente galvânico a ser tratado possui uma alta concentração de cobre, fósforo, níquel e zinco. O intuito seria a remoção desses elementos, com exceção do fósforo que é barrado pela membrana catiônica utilizada.</a:t>
            </a:r>
            <a:endParaRPr lang="pt-BR" sz="2800" kern="0" dirty="0">
              <a:solidFill>
                <a:srgbClr val="000000"/>
              </a:solidFill>
              <a:latin typeface="Arial" pitchFamily="34" charset="0"/>
              <a:ea typeface="Microsoft YaHei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38238" y="13967798"/>
            <a:ext cx="9875087" cy="2677598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pPr algn="just"/>
            <a:r>
              <a:rPr lang="pt-BR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     Para encontrar a voltagem ideal a ser aplicada no sistema, é necessária a elaboração de uma curva corrente-potencial, o que permite operar com maior eficiência. Através </a:t>
            </a:r>
            <a:r>
              <a:rPr lang="pt-BR" sz="28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da analise de dois experimentos </a:t>
            </a:r>
            <a:r>
              <a:rPr lang="pt-BR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constatou-se </a:t>
            </a:r>
            <a:r>
              <a:rPr lang="pt-BR" sz="28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mudanças no comportamento das soluções, como variação de PH, temperatura e condutividade</a:t>
            </a:r>
            <a:r>
              <a:rPr lang="pt-BR" sz="28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8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38239" y="24157225"/>
            <a:ext cx="9794137" cy="5257791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pPr algn="just">
              <a:spcBef>
                <a:spcPts val="1424"/>
              </a:spcBef>
            </a:pPr>
            <a:r>
              <a:rPr lang="pt-BR" sz="2700" dirty="0" smtClean="0">
                <a:latin typeface="Arial" pitchFamily="34" charset="0"/>
                <a:cs typeface="Arial" pitchFamily="34" charset="0"/>
              </a:rPr>
              <a:t>     O sistema de eletrodiálise para o tratamento de efluentes galvânicos é uma alternativa válida, já que os componentes do efluente são removidos sem a adição de produtos químicos. Os gastos com o processo de separação por membranas se demonstram mais acessíveis quando comparados com outros processos, sendo que com o aumento da corrente os custos capitais decrescem e os energéticos aumentam. </a:t>
            </a:r>
          </a:p>
          <a:p>
            <a:pPr algn="just">
              <a:spcBef>
                <a:spcPts val="1424"/>
              </a:spcBef>
            </a:pPr>
            <a:r>
              <a:rPr lang="pt-BR" sz="2700" dirty="0" smtClean="0">
                <a:latin typeface="Arial" pitchFamily="34" charset="0"/>
                <a:cs typeface="Arial" pitchFamily="34" charset="0"/>
              </a:rPr>
              <a:t>     Os testes realizados com o intuito de determinar o valor de potencial ideal a ser utilizado não foram concluídos, já que o sistema alcançou a corrente limite da fonte. As amostras coletadas ainda não foram analisadas. Na continuidade deste trabalho serão recuperados níquel, cobre e zinco.</a:t>
            </a:r>
            <a:endParaRPr lang="pt-BR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792238" y="20702929"/>
            <a:ext cx="4937542" cy="1938934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r>
              <a:rPr lang="pt-BR" sz="2000" b="1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Figura </a:t>
            </a:r>
            <a:r>
              <a:rPr lang="pt-BR" sz="2000" b="1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2000" b="1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Teste 1. Variação do PH do efluente (compartimento </a:t>
            </a:r>
            <a:r>
              <a:rPr lang="pt-BR" sz="2000" dirty="0" err="1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anódico</a:t>
            </a:r>
            <a:r>
              <a:rPr lang="pt-BR" sz="20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) e do eletrólito (compartimento catódico) decorrente do tempo e do aumento de potencial em 2 V (iniciado com 10 V) a cada meia hora.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640334" y="20754833"/>
            <a:ext cx="4872991" cy="1631157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r>
              <a:rPr lang="pt-BR" sz="2000" b="1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Figura </a:t>
            </a:r>
            <a:r>
              <a:rPr lang="pt-BR" sz="2000" b="1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t-BR" sz="2000" b="1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Teste 2. Variação do PH do efluente (compartimento </a:t>
            </a:r>
            <a:r>
              <a:rPr lang="pt-BR" sz="2000" dirty="0" err="1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anódico</a:t>
            </a:r>
            <a:r>
              <a:rPr lang="pt-BR" sz="2000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) e do eletrólito (compartimento catódico) decorrente do tempo e do aumento do potencial em 3 V a cada meia hora.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638239" y="6550293"/>
            <a:ext cx="9875086" cy="2897530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pPr marL="1586" algn="just" defTabSz="448973" fontAlgn="base" hangingPunct="0">
              <a:lnSpc>
                <a:spcPct val="93000"/>
              </a:lnSpc>
              <a:spcBef>
                <a:spcPts val="1424"/>
              </a:spcBef>
              <a:spcAft>
                <a:spcPct val="0"/>
              </a:spcAft>
              <a:buSzPct val="100000"/>
              <a:tabLst>
                <a:tab pos="342677" algn="l"/>
                <a:tab pos="447383" algn="l"/>
                <a:tab pos="896356" algn="l"/>
                <a:tab pos="1345322" algn="l"/>
                <a:tab pos="1794295" algn="l"/>
                <a:tab pos="2243268" algn="l"/>
                <a:tab pos="2692238" algn="l"/>
                <a:tab pos="3141210" algn="l"/>
                <a:tab pos="3590177" algn="l"/>
                <a:tab pos="4039149" algn="l"/>
                <a:tab pos="4488119" algn="l"/>
                <a:tab pos="4937088" algn="l"/>
                <a:tab pos="5386061" algn="l"/>
                <a:tab pos="5835031" algn="l"/>
                <a:tab pos="6284004" algn="l"/>
                <a:tab pos="6732970" algn="l"/>
                <a:tab pos="7181943" algn="l"/>
                <a:tab pos="7630912" algn="l"/>
                <a:tab pos="8079885" algn="l"/>
                <a:tab pos="8528851" algn="l"/>
                <a:tab pos="8977824" algn="l"/>
                <a:tab pos="8979410" algn="l"/>
              </a:tabLst>
            </a:pPr>
            <a:r>
              <a:rPr lang="pt-BR" sz="27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Os processos de separação por membranas demonstram-se promissores métodos para a geração de compostos com determinadas especificações. Dentre eles, encontra-se a eletrodiálise (ED), que consiste na migração seletiva de íons por influência de um campo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elétrico. Essa técnica é muito utilizada para a diminuição da concentração em soluções salinas e, portanto, ideal para o tratamento de efluentes. </a:t>
            </a:r>
            <a:endParaRPr lang="pt-BR" sz="2800" kern="0" dirty="0">
              <a:solidFill>
                <a:srgbClr val="000000"/>
              </a:solidFill>
              <a:latin typeface="Arial" pitchFamily="34" charset="0"/>
              <a:ea typeface="Microsoft YaHei"/>
              <a:cs typeface="Arial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11020451" y="18766373"/>
            <a:ext cx="9927572" cy="2496779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pPr marL="1586" algn="just" defTabSz="448973" fontAlgn="base" hangingPunct="0">
              <a:lnSpc>
                <a:spcPct val="93000"/>
              </a:lnSpc>
              <a:spcBef>
                <a:spcPts val="1424"/>
              </a:spcBef>
              <a:spcAft>
                <a:spcPct val="0"/>
              </a:spcAft>
              <a:buSzPct val="100000"/>
              <a:tabLst>
                <a:tab pos="342677" algn="l"/>
                <a:tab pos="447383" algn="l"/>
                <a:tab pos="896356" algn="l"/>
                <a:tab pos="1345322" algn="l"/>
                <a:tab pos="1794295" algn="l"/>
                <a:tab pos="2243268" algn="l"/>
                <a:tab pos="2692238" algn="l"/>
                <a:tab pos="3141210" algn="l"/>
                <a:tab pos="3590177" algn="l"/>
                <a:tab pos="4039149" algn="l"/>
                <a:tab pos="4488119" algn="l"/>
                <a:tab pos="4937088" algn="l"/>
                <a:tab pos="5386061" algn="l"/>
                <a:tab pos="5835031" algn="l"/>
                <a:tab pos="6284004" algn="l"/>
                <a:tab pos="6732970" algn="l"/>
                <a:tab pos="7181943" algn="l"/>
                <a:tab pos="7630912" algn="l"/>
                <a:tab pos="8079885" algn="l"/>
                <a:tab pos="8528851" algn="l"/>
                <a:tab pos="8977824" algn="l"/>
                <a:tab pos="8979410" algn="l"/>
              </a:tabLst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	Utilizou-se eletrodos de platina, como força motriz do sistema. Em um período de trinta minutos verificou-se as variações de condutividade e PH das substâncias de ambos compartimentos da célula com a utilização de um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condutivímetro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de bancada e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peagâmetro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para um maior controle do processo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800" kern="0" dirty="0">
              <a:solidFill>
                <a:srgbClr val="000000"/>
              </a:solidFill>
              <a:latin typeface="Arial" pitchFamily="34" charset="0"/>
              <a:ea typeface="Microsoft YaHei"/>
              <a:cs typeface="Arial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638239" y="9547658"/>
            <a:ext cx="9875086" cy="2897530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pPr marL="1586" algn="just" defTabSz="448973" fontAlgn="base" hangingPunct="0">
              <a:lnSpc>
                <a:spcPct val="93000"/>
              </a:lnSpc>
              <a:spcBef>
                <a:spcPts val="1424"/>
              </a:spcBef>
              <a:spcAft>
                <a:spcPct val="0"/>
              </a:spcAft>
              <a:buSzPct val="100000"/>
              <a:tabLst>
                <a:tab pos="342677" algn="l"/>
                <a:tab pos="447383" algn="l"/>
                <a:tab pos="896356" algn="l"/>
                <a:tab pos="1345322" algn="l"/>
                <a:tab pos="1794295" algn="l"/>
                <a:tab pos="2243268" algn="l"/>
                <a:tab pos="2692238" algn="l"/>
                <a:tab pos="3141210" algn="l"/>
                <a:tab pos="3590177" algn="l"/>
                <a:tab pos="4039149" algn="l"/>
                <a:tab pos="4488119" algn="l"/>
                <a:tab pos="4937088" algn="l"/>
                <a:tab pos="5386061" algn="l"/>
                <a:tab pos="5835031" algn="l"/>
                <a:tab pos="6284004" algn="l"/>
                <a:tab pos="6732970" algn="l"/>
                <a:tab pos="7181943" algn="l"/>
                <a:tab pos="7630912" algn="l"/>
                <a:tab pos="8079885" algn="l"/>
                <a:tab pos="8528851" algn="l"/>
                <a:tab pos="8977824" algn="l"/>
                <a:tab pos="8979410" algn="l"/>
              </a:tabLst>
            </a:pPr>
            <a:r>
              <a:rPr lang="pt-BR" sz="27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Atualmente, vem-se estudando a utilização da eletrodiálise para remoção de compostos em efluentes galvânicos, que se originam de processos industriais e possuem altas concentrações de metais nocivos ao meio ambiente e à saúde humana. O presente trabalho tem por objetivo analisar a eficiência de uma célula de eletrodiálise quando essa é aplicada no tratamento de efluentes galvânicos.</a:t>
            </a:r>
            <a:endParaRPr lang="pt-BR" sz="2800" kern="0" dirty="0">
              <a:solidFill>
                <a:srgbClr val="000000"/>
              </a:solidFill>
              <a:latin typeface="Arial" pitchFamily="34" charset="0"/>
              <a:ea typeface="Microsoft YaHei"/>
              <a:cs typeface="Arial" pitchFamily="34" charset="0"/>
            </a:endParaRPr>
          </a:p>
        </p:txBody>
      </p:sp>
      <p:graphicFrame>
        <p:nvGraphicFramePr>
          <p:cNvPr id="52" name="Gráfico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54226"/>
              </p:ext>
            </p:extLst>
          </p:nvPr>
        </p:nvGraphicFramePr>
        <p:xfrm>
          <a:off x="749341" y="16963669"/>
          <a:ext cx="50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3" name="Gráfico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812332"/>
              </p:ext>
            </p:extLst>
          </p:nvPr>
        </p:nvGraphicFramePr>
        <p:xfrm>
          <a:off x="5792467" y="16976527"/>
          <a:ext cx="50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38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5" t="18500" r="4807" b="34640"/>
          <a:stretch/>
        </p:blipFill>
        <p:spPr bwMode="auto">
          <a:xfrm>
            <a:off x="6624886" y="1030963"/>
            <a:ext cx="4757812" cy="138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 descr="C:\Users\keiti\AppData\Local\Temp\PL;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462" y="447083"/>
            <a:ext cx="3348164" cy="207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esultado de imagem para electrodialysi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8525" y="8245223"/>
            <a:ext cx="7043477" cy="422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aixaDeTexto 29"/>
          <p:cNvSpPr txBox="1"/>
          <p:nvPr/>
        </p:nvSpPr>
        <p:spPr>
          <a:xfrm>
            <a:off x="11020451" y="6526365"/>
            <a:ext cx="9927573" cy="2096028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pPr marL="1586" algn="just" defTabSz="448973" fontAlgn="base" hangingPunct="0">
              <a:lnSpc>
                <a:spcPct val="93000"/>
              </a:lnSpc>
              <a:spcBef>
                <a:spcPts val="1424"/>
              </a:spcBef>
              <a:spcAft>
                <a:spcPct val="0"/>
              </a:spcAft>
              <a:buSzPct val="100000"/>
              <a:tabLst>
                <a:tab pos="342677" algn="l"/>
                <a:tab pos="447383" algn="l"/>
                <a:tab pos="896356" algn="l"/>
                <a:tab pos="1345322" algn="l"/>
                <a:tab pos="1794295" algn="l"/>
                <a:tab pos="2243268" algn="l"/>
                <a:tab pos="2692238" algn="l"/>
                <a:tab pos="3141210" algn="l"/>
                <a:tab pos="3590177" algn="l"/>
                <a:tab pos="4039149" algn="l"/>
                <a:tab pos="4488119" algn="l"/>
                <a:tab pos="4937088" algn="l"/>
                <a:tab pos="5386061" algn="l"/>
                <a:tab pos="5835031" algn="l"/>
                <a:tab pos="6284004" algn="l"/>
                <a:tab pos="6732970" algn="l"/>
                <a:tab pos="7181943" algn="l"/>
                <a:tab pos="7630912" algn="l"/>
                <a:tab pos="8079885" algn="l"/>
                <a:tab pos="8528851" algn="l"/>
                <a:tab pos="8977824" algn="l"/>
                <a:tab pos="8979410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O sistema de eletrodiálise combina a utilização de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membranas íon-seletivas, que são permeáveis por cátions ou ânions,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 a adição de um gradiente de potencial elétrico, objetivando a remoção de espécies iônicas de soluções aquosas. </a:t>
            </a:r>
            <a:endParaRPr lang="pt-BR" sz="2700" kern="0" dirty="0">
              <a:solidFill>
                <a:srgbClr val="000000"/>
              </a:solidFill>
              <a:latin typeface="Arial" pitchFamily="34" charset="0"/>
              <a:ea typeface="Microsoft YaHei"/>
              <a:cs typeface="Arial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638239" y="12697811"/>
            <a:ext cx="9794137" cy="1021371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260" tIns="45637" rIns="91260" bIns="45637" rtlCol="0">
            <a:spAutoFit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Resultados e discussão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1645716" y="12297760"/>
            <a:ext cx="10379627" cy="400051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r>
              <a:rPr lang="pt-BR" sz="2000" b="1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Figura </a:t>
            </a:r>
            <a:r>
              <a:rPr lang="pt-BR" sz="2000" b="1" dirty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pt-BR" sz="2000" dirty="0" smtClean="0">
                <a:solidFill>
                  <a:srgbClr val="080808"/>
                </a:solidFill>
                <a:latin typeface="Arial" pitchFamily="34" charset="0"/>
                <a:cs typeface="Arial" pitchFamily="34" charset="0"/>
              </a:rPr>
              <a:t>Representação do transporte de íons em uma célula de eletrodiálise. </a:t>
            </a:r>
            <a:endParaRPr lang="pt-BR" sz="2000" dirty="0">
              <a:solidFill>
                <a:srgbClr val="08080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1020451" y="12919784"/>
            <a:ext cx="9927573" cy="2096028"/>
          </a:xfrm>
          <a:prstGeom prst="rect">
            <a:avLst/>
          </a:prstGeom>
          <a:noFill/>
        </p:spPr>
        <p:txBody>
          <a:bodyPr wrap="square" lIns="91382" tIns="45691" rIns="91382" bIns="45691" rtlCol="0">
            <a:spAutoFit/>
          </a:bodyPr>
          <a:lstStyle/>
          <a:p>
            <a:pPr marL="1586" algn="just" defTabSz="448973" fontAlgn="base" hangingPunct="0">
              <a:lnSpc>
                <a:spcPct val="93000"/>
              </a:lnSpc>
              <a:spcBef>
                <a:spcPts val="1424"/>
              </a:spcBef>
              <a:spcAft>
                <a:spcPct val="0"/>
              </a:spcAft>
              <a:buSzPct val="100000"/>
              <a:tabLst>
                <a:tab pos="342677" algn="l"/>
                <a:tab pos="447383" algn="l"/>
                <a:tab pos="896356" algn="l"/>
                <a:tab pos="1345322" algn="l"/>
                <a:tab pos="1794295" algn="l"/>
                <a:tab pos="2243268" algn="l"/>
                <a:tab pos="2692238" algn="l"/>
                <a:tab pos="3141210" algn="l"/>
                <a:tab pos="3590177" algn="l"/>
                <a:tab pos="4039149" algn="l"/>
                <a:tab pos="4488119" algn="l"/>
                <a:tab pos="4937088" algn="l"/>
                <a:tab pos="5386061" algn="l"/>
                <a:tab pos="5835031" algn="l"/>
                <a:tab pos="6284004" algn="l"/>
                <a:tab pos="6732970" algn="l"/>
                <a:tab pos="7181943" algn="l"/>
                <a:tab pos="7630912" algn="l"/>
                <a:tab pos="8079885" algn="l"/>
                <a:tab pos="8528851" algn="l"/>
                <a:tab pos="8977824" algn="l"/>
                <a:tab pos="8979410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Os cátions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migram em direção ao cátodo, permeiam as membranas catiônicas e são barrados pela membranas aniônicas. O inverso ocorre com os ânions que são encaminhados para o anodo. A partir disso, origina-se e uma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solução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diluída e uma solução concentrada.</a:t>
            </a:r>
            <a:endParaRPr lang="pt-BR" sz="2700" kern="0" dirty="0">
              <a:solidFill>
                <a:srgbClr val="000000"/>
              </a:solidFill>
              <a:latin typeface="Arial" pitchFamily="34" charset="0"/>
              <a:ea typeface="Microsoft YaHei"/>
              <a:cs typeface="Arial" pitchFamily="34" charset="0"/>
            </a:endParaRPr>
          </a:p>
        </p:txBody>
      </p:sp>
      <p:grpSp>
        <p:nvGrpSpPr>
          <p:cNvPr id="41" name="Agrupar 27"/>
          <p:cNvGrpSpPr/>
          <p:nvPr/>
        </p:nvGrpSpPr>
        <p:grpSpPr>
          <a:xfrm>
            <a:off x="792238" y="484297"/>
            <a:ext cx="1728194" cy="1755444"/>
            <a:chOff x="269080" y="261653"/>
            <a:chExt cx="3456385" cy="3003170"/>
          </a:xfrm>
        </p:grpSpPr>
        <p:pic>
          <p:nvPicPr>
            <p:cNvPr id="42" name="Picture 8" descr="http://tede.ucs.br/tede_simplificado/tde_layout2/imagens/logo_tede2.gif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016" y="769371"/>
              <a:ext cx="1714511" cy="2495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CaixaDeTexto 29"/>
            <p:cNvSpPr txBox="1"/>
            <p:nvPr/>
          </p:nvSpPr>
          <p:spPr>
            <a:xfrm>
              <a:off x="269080" y="261653"/>
              <a:ext cx="3456385" cy="507718"/>
            </a:xfrm>
            <a:prstGeom prst="rect">
              <a:avLst/>
            </a:prstGeom>
            <a:noFill/>
          </p:spPr>
          <p:txBody>
            <a:bodyPr wrap="square" lIns="91321" tIns="45664" rIns="91321" bIns="45664" rtlCol="0">
              <a:spAutoFit/>
            </a:bodyPr>
            <a:lstStyle>
              <a:defPPr>
                <a:defRPr lang="pt-BR"/>
              </a:defPPr>
              <a:lvl1pPr marL="0" algn="l" defTabSz="3082091" rtl="0" eaLnBrk="1" latinLnBrk="0" hangingPunct="1">
                <a:defRPr sz="6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41039" algn="l" defTabSz="3082091" rtl="0" eaLnBrk="1" latinLnBrk="0" hangingPunct="1">
                <a:defRPr sz="6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082091" algn="l" defTabSz="3082091" rtl="0" eaLnBrk="1" latinLnBrk="0" hangingPunct="1">
                <a:defRPr sz="6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23136" algn="l" defTabSz="3082091" rtl="0" eaLnBrk="1" latinLnBrk="0" hangingPunct="1">
                <a:defRPr sz="6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164181" algn="l" defTabSz="3082091" rtl="0" eaLnBrk="1" latinLnBrk="0" hangingPunct="1">
                <a:defRPr sz="6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05226" algn="l" defTabSz="3082091" rtl="0" eaLnBrk="1" latinLnBrk="0" hangingPunct="1">
                <a:defRPr sz="6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246268" algn="l" defTabSz="3082091" rtl="0" eaLnBrk="1" latinLnBrk="0" hangingPunct="1">
                <a:defRPr sz="6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787317" algn="l" defTabSz="3082091" rtl="0" eaLnBrk="1" latinLnBrk="0" hangingPunct="1">
                <a:defRPr sz="6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328359" algn="l" defTabSz="3082091" rtl="0" eaLnBrk="1" latinLnBrk="0" hangingPunct="1">
                <a:defRPr sz="6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2700" b="1" dirty="0">
                  <a:latin typeface="Arial" pitchFamily="34" charset="0"/>
                  <a:cs typeface="Arial" pitchFamily="34" charset="0"/>
                </a:rPr>
                <a:t>BIC-UCS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8197</TotalTime>
  <Words>325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Nathália</dc:creator>
  <cp:lastModifiedBy>keiti GT</cp:lastModifiedBy>
  <cp:revision>149</cp:revision>
  <dcterms:created xsi:type="dcterms:W3CDTF">2014-07-28T17:09:20Z</dcterms:created>
  <dcterms:modified xsi:type="dcterms:W3CDTF">2017-08-28T12:02:35Z</dcterms:modified>
</cp:coreProperties>
</file>