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599525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7760" autoAdjust="0"/>
  </p:normalViewPr>
  <p:slideViewPr>
    <p:cSldViewPr snapToGrid="0">
      <p:cViewPr>
        <p:scale>
          <a:sx n="143" d="100"/>
          <a:sy n="143" d="100"/>
        </p:scale>
        <p:origin x="-80" y="-80"/>
      </p:cViewPr>
      <p:guideLst>
        <p:guide orient="horz" pos="10204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86323" y="685800"/>
            <a:ext cx="228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017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7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36318" y="4690236"/>
            <a:ext cx="20127300" cy="12929700"/>
          </a:xfrm>
          <a:prstGeom prst="rect">
            <a:avLst/>
          </a:prstGeom>
        </p:spPr>
        <p:txBody>
          <a:bodyPr lIns="335950" tIns="335950" rIns="335950" bIns="335950" anchor="b" anchorCtr="0"/>
          <a:lstStyle>
            <a:lvl1pPr lvl="0" algn="ctr">
              <a:spcBef>
                <a:spcPts val="0"/>
              </a:spcBef>
              <a:buSzPct val="100000"/>
              <a:defRPr sz="19100"/>
            </a:lvl1pPr>
            <a:lvl2pPr lvl="1" algn="ctr">
              <a:spcBef>
                <a:spcPts val="0"/>
              </a:spcBef>
              <a:buSzPct val="100000"/>
              <a:defRPr sz="19100"/>
            </a:lvl2pPr>
            <a:lvl3pPr lvl="2" algn="ctr">
              <a:spcBef>
                <a:spcPts val="0"/>
              </a:spcBef>
              <a:buSzPct val="100000"/>
              <a:defRPr sz="19100"/>
            </a:lvl3pPr>
            <a:lvl4pPr lvl="3" algn="ctr">
              <a:spcBef>
                <a:spcPts val="0"/>
              </a:spcBef>
              <a:buSzPct val="100000"/>
              <a:defRPr sz="19100"/>
            </a:lvl4pPr>
            <a:lvl5pPr lvl="4" algn="ctr">
              <a:spcBef>
                <a:spcPts val="0"/>
              </a:spcBef>
              <a:buSzPct val="100000"/>
              <a:defRPr sz="19100"/>
            </a:lvl5pPr>
            <a:lvl6pPr lvl="5" algn="ctr">
              <a:spcBef>
                <a:spcPts val="0"/>
              </a:spcBef>
              <a:buSzPct val="100000"/>
              <a:defRPr sz="19100"/>
            </a:lvl6pPr>
            <a:lvl7pPr lvl="6" algn="ctr">
              <a:spcBef>
                <a:spcPts val="0"/>
              </a:spcBef>
              <a:buSzPct val="100000"/>
              <a:defRPr sz="19100"/>
            </a:lvl7pPr>
            <a:lvl8pPr lvl="7" algn="ctr">
              <a:spcBef>
                <a:spcPts val="0"/>
              </a:spcBef>
              <a:buSzPct val="100000"/>
              <a:defRPr sz="19100"/>
            </a:lvl8pPr>
            <a:lvl9pPr lvl="8" algn="ctr">
              <a:spcBef>
                <a:spcPts val="0"/>
              </a:spcBef>
              <a:buSzPct val="100000"/>
              <a:defRPr sz="191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736299" y="17852755"/>
            <a:ext cx="20127300" cy="49929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03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20127300" cy="21520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9448500" cy="21520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buSzPct val="100000"/>
              <a:defRPr sz="5100"/>
            </a:lvl1pPr>
            <a:lvl2pPr lvl="1">
              <a:spcBef>
                <a:spcPts val="0"/>
              </a:spcBef>
              <a:buSzPct val="100000"/>
              <a:defRPr sz="4400"/>
            </a:lvl2pPr>
            <a:lvl3pPr lvl="2">
              <a:spcBef>
                <a:spcPts val="0"/>
              </a:spcBef>
              <a:buSzPct val="100000"/>
              <a:defRPr sz="4400"/>
            </a:lvl3pPr>
            <a:lvl4pPr lvl="3">
              <a:spcBef>
                <a:spcPts val="0"/>
              </a:spcBef>
              <a:buSzPct val="100000"/>
              <a:defRPr sz="4400"/>
            </a:lvl4pPr>
            <a:lvl5pPr lvl="4">
              <a:spcBef>
                <a:spcPts val="0"/>
              </a:spcBef>
              <a:buSzPct val="100000"/>
              <a:defRPr sz="4400"/>
            </a:lvl5pPr>
            <a:lvl6pPr lvl="5">
              <a:spcBef>
                <a:spcPts val="0"/>
              </a:spcBef>
              <a:buSzPct val="100000"/>
              <a:defRPr sz="4400"/>
            </a:lvl6pPr>
            <a:lvl7pPr lvl="6">
              <a:spcBef>
                <a:spcPts val="0"/>
              </a:spcBef>
              <a:buSzPct val="100000"/>
              <a:defRPr sz="4400"/>
            </a:lvl7pPr>
            <a:lvl8pPr lvl="7">
              <a:spcBef>
                <a:spcPts val="0"/>
              </a:spcBef>
              <a:buSzPct val="100000"/>
              <a:defRPr sz="4400"/>
            </a:lvl8pPr>
            <a:lvl9pPr lvl="8">
              <a:spcBef>
                <a:spcPts val="0"/>
              </a:spcBef>
              <a:buSzPct val="100000"/>
              <a:defRPr sz="4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1415118" y="7259685"/>
            <a:ext cx="9448499" cy="21520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buSzPct val="100000"/>
              <a:defRPr sz="5100"/>
            </a:lvl1pPr>
            <a:lvl2pPr lvl="1">
              <a:spcBef>
                <a:spcPts val="0"/>
              </a:spcBef>
              <a:buSzPct val="100000"/>
              <a:defRPr sz="4400"/>
            </a:lvl2pPr>
            <a:lvl3pPr lvl="2">
              <a:spcBef>
                <a:spcPts val="0"/>
              </a:spcBef>
              <a:buSzPct val="100000"/>
              <a:defRPr sz="4400"/>
            </a:lvl3pPr>
            <a:lvl4pPr lvl="3">
              <a:spcBef>
                <a:spcPts val="0"/>
              </a:spcBef>
              <a:buSzPct val="100000"/>
              <a:defRPr sz="4400"/>
            </a:lvl4pPr>
            <a:lvl5pPr lvl="4">
              <a:spcBef>
                <a:spcPts val="0"/>
              </a:spcBef>
              <a:buSzPct val="100000"/>
              <a:defRPr sz="4400"/>
            </a:lvl5pPr>
            <a:lvl6pPr lvl="5">
              <a:spcBef>
                <a:spcPts val="0"/>
              </a:spcBef>
              <a:buSzPct val="100000"/>
              <a:defRPr sz="4400"/>
            </a:lvl6pPr>
            <a:lvl7pPr lvl="6">
              <a:spcBef>
                <a:spcPts val="0"/>
              </a:spcBef>
              <a:buSzPct val="100000"/>
              <a:defRPr sz="4400"/>
            </a:lvl7pPr>
            <a:lvl8pPr lvl="7">
              <a:spcBef>
                <a:spcPts val="0"/>
              </a:spcBef>
              <a:buSzPct val="100000"/>
              <a:defRPr sz="4400"/>
            </a:lvl8pPr>
            <a:lvl9pPr lvl="8">
              <a:spcBef>
                <a:spcPts val="0"/>
              </a:spcBef>
              <a:buSzPct val="100000"/>
              <a:defRPr sz="44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36299" y="3499842"/>
            <a:ext cx="6633000" cy="4760400"/>
          </a:xfrm>
          <a:prstGeom prst="rect">
            <a:avLst/>
          </a:prstGeom>
        </p:spPr>
        <p:txBody>
          <a:bodyPr lIns="335950" tIns="335950" rIns="335950" bIns="335950" anchor="b" anchorCtr="0"/>
          <a:lstStyle>
            <a:lvl1pPr lvl="0">
              <a:spcBef>
                <a:spcPts val="0"/>
              </a:spcBef>
              <a:buSzPct val="100000"/>
              <a:defRPr sz="8800"/>
            </a:lvl1pPr>
            <a:lvl2pPr lvl="1">
              <a:spcBef>
                <a:spcPts val="0"/>
              </a:spcBef>
              <a:buSzPct val="100000"/>
              <a:defRPr sz="8800"/>
            </a:lvl2pPr>
            <a:lvl3pPr lvl="2">
              <a:spcBef>
                <a:spcPts val="0"/>
              </a:spcBef>
              <a:buSzPct val="100000"/>
              <a:defRPr sz="8800"/>
            </a:lvl3pPr>
            <a:lvl4pPr lvl="3">
              <a:spcBef>
                <a:spcPts val="0"/>
              </a:spcBef>
              <a:buSzPct val="100000"/>
              <a:defRPr sz="8800"/>
            </a:lvl4pPr>
            <a:lvl5pPr lvl="4">
              <a:spcBef>
                <a:spcPts val="0"/>
              </a:spcBef>
              <a:buSzPct val="100000"/>
              <a:defRPr sz="8800"/>
            </a:lvl5pPr>
            <a:lvl6pPr lvl="5">
              <a:spcBef>
                <a:spcPts val="0"/>
              </a:spcBef>
              <a:buSzPct val="100000"/>
              <a:defRPr sz="8800"/>
            </a:lvl6pPr>
            <a:lvl7pPr lvl="6">
              <a:spcBef>
                <a:spcPts val="0"/>
              </a:spcBef>
              <a:buSzPct val="100000"/>
              <a:defRPr sz="8800"/>
            </a:lvl7pPr>
            <a:lvl8pPr lvl="7">
              <a:spcBef>
                <a:spcPts val="0"/>
              </a:spcBef>
              <a:buSzPct val="100000"/>
              <a:defRPr sz="8800"/>
            </a:lvl8pPr>
            <a:lvl9pPr lvl="8">
              <a:spcBef>
                <a:spcPts val="0"/>
              </a:spcBef>
              <a:buSzPct val="100000"/>
              <a:defRPr sz="8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36299" y="8753385"/>
            <a:ext cx="6633000" cy="200277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buSzPct val="100000"/>
              <a:defRPr sz="4400"/>
            </a:lvl1pPr>
            <a:lvl2pPr lvl="1">
              <a:spcBef>
                <a:spcPts val="0"/>
              </a:spcBef>
              <a:buSzPct val="100000"/>
              <a:defRPr sz="4400"/>
            </a:lvl2pPr>
            <a:lvl3pPr lvl="2">
              <a:spcBef>
                <a:spcPts val="0"/>
              </a:spcBef>
              <a:buSzPct val="100000"/>
              <a:defRPr sz="4400"/>
            </a:lvl3pPr>
            <a:lvl4pPr lvl="3">
              <a:spcBef>
                <a:spcPts val="0"/>
              </a:spcBef>
              <a:buSzPct val="100000"/>
              <a:defRPr sz="4400"/>
            </a:lvl4pPr>
            <a:lvl5pPr lvl="4">
              <a:spcBef>
                <a:spcPts val="0"/>
              </a:spcBef>
              <a:buSzPct val="100000"/>
              <a:defRPr sz="4400"/>
            </a:lvl5pPr>
            <a:lvl6pPr lvl="5">
              <a:spcBef>
                <a:spcPts val="0"/>
              </a:spcBef>
              <a:buSzPct val="100000"/>
              <a:defRPr sz="4400"/>
            </a:lvl6pPr>
            <a:lvl7pPr lvl="6">
              <a:spcBef>
                <a:spcPts val="0"/>
              </a:spcBef>
              <a:buSzPct val="100000"/>
              <a:defRPr sz="4400"/>
            </a:lvl7pPr>
            <a:lvl8pPr lvl="7">
              <a:spcBef>
                <a:spcPts val="0"/>
              </a:spcBef>
              <a:buSzPct val="100000"/>
              <a:defRPr sz="4400"/>
            </a:lvl8pPr>
            <a:lvl9pPr lvl="8">
              <a:spcBef>
                <a:spcPts val="0"/>
              </a:spcBef>
              <a:buSzPct val="100000"/>
              <a:defRPr sz="4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58070" y="2835590"/>
            <a:ext cx="15042000" cy="25768800"/>
          </a:xfrm>
          <a:prstGeom prst="rect">
            <a:avLst/>
          </a:prstGeom>
        </p:spPr>
        <p:txBody>
          <a:bodyPr lIns="335950" tIns="335950" rIns="335950" bIns="335950" anchor="ctr" anchorCtr="0"/>
          <a:lstStyle>
            <a:lvl1pPr lvl="0">
              <a:spcBef>
                <a:spcPts val="0"/>
              </a:spcBef>
              <a:buSzPct val="100000"/>
              <a:defRPr sz="17600"/>
            </a:lvl1pPr>
            <a:lvl2pPr lvl="1">
              <a:spcBef>
                <a:spcPts val="0"/>
              </a:spcBef>
              <a:buSzPct val="100000"/>
              <a:defRPr sz="17600"/>
            </a:lvl2pPr>
            <a:lvl3pPr lvl="2">
              <a:spcBef>
                <a:spcPts val="0"/>
              </a:spcBef>
              <a:buSzPct val="100000"/>
              <a:defRPr sz="17600"/>
            </a:lvl3pPr>
            <a:lvl4pPr lvl="3">
              <a:spcBef>
                <a:spcPts val="0"/>
              </a:spcBef>
              <a:buSzPct val="100000"/>
              <a:defRPr sz="17600"/>
            </a:lvl4pPr>
            <a:lvl5pPr lvl="4">
              <a:spcBef>
                <a:spcPts val="0"/>
              </a:spcBef>
              <a:buSzPct val="100000"/>
              <a:defRPr sz="17600"/>
            </a:lvl5pPr>
            <a:lvl6pPr lvl="5">
              <a:spcBef>
                <a:spcPts val="0"/>
              </a:spcBef>
              <a:buSzPct val="100000"/>
              <a:defRPr sz="17600"/>
            </a:lvl6pPr>
            <a:lvl7pPr lvl="6">
              <a:spcBef>
                <a:spcPts val="0"/>
              </a:spcBef>
              <a:buSzPct val="100000"/>
              <a:defRPr sz="17600"/>
            </a:lvl7pPr>
            <a:lvl8pPr lvl="7">
              <a:spcBef>
                <a:spcPts val="0"/>
              </a:spcBef>
              <a:buSzPct val="100000"/>
              <a:defRPr sz="17600"/>
            </a:lvl8pPr>
            <a:lvl9pPr lvl="8">
              <a:spcBef>
                <a:spcPts val="0"/>
              </a:spcBef>
              <a:buSzPct val="100000"/>
              <a:defRPr sz="17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800000" y="-787"/>
            <a:ext cx="10800000" cy="32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7165" y="7768031"/>
            <a:ext cx="9555600" cy="9337200"/>
          </a:xfrm>
          <a:prstGeom prst="rect">
            <a:avLst/>
          </a:prstGeom>
        </p:spPr>
        <p:txBody>
          <a:bodyPr lIns="335950" tIns="335950" rIns="335950" bIns="335950" anchor="b" anchorCtr="0"/>
          <a:lstStyle>
            <a:lvl1pPr lvl="0" algn="ctr">
              <a:spcBef>
                <a:spcPts val="0"/>
              </a:spcBef>
              <a:buSzPct val="100000"/>
              <a:defRPr sz="15400"/>
            </a:lvl1pPr>
            <a:lvl2pPr lvl="1" algn="ctr">
              <a:spcBef>
                <a:spcPts val="0"/>
              </a:spcBef>
              <a:buSzPct val="100000"/>
              <a:defRPr sz="15400"/>
            </a:lvl2pPr>
            <a:lvl3pPr lvl="2" algn="ctr">
              <a:spcBef>
                <a:spcPts val="0"/>
              </a:spcBef>
              <a:buSzPct val="100000"/>
              <a:defRPr sz="15400"/>
            </a:lvl3pPr>
            <a:lvl4pPr lvl="3" algn="ctr">
              <a:spcBef>
                <a:spcPts val="0"/>
              </a:spcBef>
              <a:buSzPct val="100000"/>
              <a:defRPr sz="15400"/>
            </a:lvl4pPr>
            <a:lvl5pPr lvl="4" algn="ctr">
              <a:spcBef>
                <a:spcPts val="0"/>
              </a:spcBef>
              <a:buSzPct val="100000"/>
              <a:defRPr sz="15400"/>
            </a:lvl5pPr>
            <a:lvl6pPr lvl="5" algn="ctr">
              <a:spcBef>
                <a:spcPts val="0"/>
              </a:spcBef>
              <a:buSzPct val="100000"/>
              <a:defRPr sz="15400"/>
            </a:lvl6pPr>
            <a:lvl7pPr lvl="6" algn="ctr">
              <a:spcBef>
                <a:spcPts val="0"/>
              </a:spcBef>
              <a:buSzPct val="100000"/>
              <a:defRPr sz="15400"/>
            </a:lvl7pPr>
            <a:lvl8pPr lvl="7" algn="ctr">
              <a:spcBef>
                <a:spcPts val="0"/>
              </a:spcBef>
              <a:buSzPct val="100000"/>
              <a:defRPr sz="15400"/>
            </a:lvl8pPr>
            <a:lvl9pPr lvl="8" algn="ctr">
              <a:spcBef>
                <a:spcPts val="0"/>
              </a:spcBef>
              <a:buSzPct val="100000"/>
              <a:defRPr sz="15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27165" y="17657165"/>
            <a:ext cx="9555600" cy="7780200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7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668110" y="4561102"/>
            <a:ext cx="9063900" cy="23276100"/>
          </a:xfrm>
          <a:prstGeom prst="rect">
            <a:avLst/>
          </a:prstGeom>
        </p:spPr>
        <p:txBody>
          <a:bodyPr lIns="335950" tIns="335950" rIns="335950" bIns="33595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36299" y="26649291"/>
            <a:ext cx="14170500" cy="3811800"/>
          </a:xfrm>
          <a:prstGeom prst="rect">
            <a:avLst/>
          </a:prstGeom>
        </p:spPr>
        <p:txBody>
          <a:bodyPr lIns="335950" tIns="335950" rIns="335950" bIns="33595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36299" y="6967716"/>
            <a:ext cx="20127300" cy="12368400"/>
          </a:xfrm>
          <a:prstGeom prst="rect">
            <a:avLst/>
          </a:prstGeom>
        </p:spPr>
        <p:txBody>
          <a:bodyPr lIns="335950" tIns="335950" rIns="335950" bIns="335950" anchor="b" anchorCtr="0"/>
          <a:lstStyle>
            <a:lvl1pPr lvl="0" algn="ctr">
              <a:spcBef>
                <a:spcPts val="0"/>
              </a:spcBef>
              <a:buSzPct val="100000"/>
              <a:defRPr sz="44100"/>
            </a:lvl1pPr>
            <a:lvl2pPr lvl="1" algn="ctr">
              <a:spcBef>
                <a:spcPts val="0"/>
              </a:spcBef>
              <a:buSzPct val="100000"/>
              <a:defRPr sz="44100"/>
            </a:lvl2pPr>
            <a:lvl3pPr lvl="2" algn="ctr">
              <a:spcBef>
                <a:spcPts val="0"/>
              </a:spcBef>
              <a:buSzPct val="100000"/>
              <a:defRPr sz="44100"/>
            </a:lvl3pPr>
            <a:lvl4pPr lvl="3" algn="ctr">
              <a:spcBef>
                <a:spcPts val="0"/>
              </a:spcBef>
              <a:buSzPct val="100000"/>
              <a:defRPr sz="44100"/>
            </a:lvl4pPr>
            <a:lvl5pPr lvl="4" algn="ctr">
              <a:spcBef>
                <a:spcPts val="0"/>
              </a:spcBef>
              <a:buSzPct val="100000"/>
              <a:defRPr sz="44100"/>
            </a:lvl5pPr>
            <a:lvl6pPr lvl="5" algn="ctr">
              <a:spcBef>
                <a:spcPts val="0"/>
              </a:spcBef>
              <a:buSzPct val="100000"/>
              <a:defRPr sz="44100"/>
            </a:lvl6pPr>
            <a:lvl7pPr lvl="6" algn="ctr">
              <a:spcBef>
                <a:spcPts val="0"/>
              </a:spcBef>
              <a:buSzPct val="100000"/>
              <a:defRPr sz="44100"/>
            </a:lvl7pPr>
            <a:lvl8pPr lvl="7" algn="ctr">
              <a:spcBef>
                <a:spcPts val="0"/>
              </a:spcBef>
              <a:buSzPct val="100000"/>
              <a:defRPr sz="44100"/>
            </a:lvl8pPr>
            <a:lvl9pPr lvl="8" algn="ctr">
              <a:spcBef>
                <a:spcPts val="0"/>
              </a:spcBef>
              <a:buSzPct val="100000"/>
              <a:defRPr sz="441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36299" y="19856535"/>
            <a:ext cx="20127300" cy="8193899"/>
          </a:xfrm>
          <a:prstGeom prst="rect">
            <a:avLst/>
          </a:prstGeom>
        </p:spPr>
        <p:txBody>
          <a:bodyPr lIns="335950" tIns="335950" rIns="335950" bIns="33595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</p:spPr>
        <p:txBody>
          <a:bodyPr lIns="335950" tIns="335950" rIns="335950" bIns="3359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  <a:noFill/>
          <a:ln>
            <a:noFill/>
          </a:ln>
        </p:spPr>
        <p:txBody>
          <a:bodyPr lIns="335950" tIns="335950" rIns="335950" bIns="33595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10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20127300" cy="21520500"/>
          </a:xfrm>
          <a:prstGeom prst="rect">
            <a:avLst/>
          </a:prstGeom>
          <a:noFill/>
          <a:ln>
            <a:noFill/>
          </a:ln>
        </p:spPr>
        <p:txBody>
          <a:bodyPr lIns="335950" tIns="335950" rIns="335950" bIns="33595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●"/>
              <a:defRPr sz="6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○"/>
              <a:defRPr sz="51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■"/>
              <a:defRPr sz="51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●"/>
              <a:defRPr sz="51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○"/>
              <a:defRPr sz="51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■"/>
              <a:defRPr sz="51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●"/>
              <a:defRPr sz="51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○"/>
              <a:defRPr sz="51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5900"/>
              </a:spcAft>
              <a:buClr>
                <a:schemeClr val="dk2"/>
              </a:buClr>
              <a:buSzPct val="100000"/>
              <a:buChar char="■"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20013679" y="29374594"/>
            <a:ext cx="1296000" cy="2479500"/>
          </a:xfrm>
          <a:prstGeom prst="rect">
            <a:avLst/>
          </a:prstGeom>
          <a:noFill/>
          <a:ln>
            <a:noFill/>
          </a:ln>
        </p:spPr>
        <p:txBody>
          <a:bodyPr lIns="335950" tIns="335950" rIns="335950" bIns="33595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3700">
                <a:solidFill>
                  <a:schemeClr val="dk2"/>
                </a:solidFill>
              </a:rPr>
              <a:t>‹#›</a:t>
            </a:fld>
            <a:endParaRPr lang="pt-BR" sz="37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jpg"/><Relationship Id="rId1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389504" y="2534666"/>
            <a:ext cx="18982351" cy="2445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pt-BR" sz="4400" b="1" dirty="0"/>
              <a:t>Manufatura e tratamento de superfície de sensores magneto-elásticos para utilização como biossensor no diagnóstico do Zika </a:t>
            </a:r>
            <a:r>
              <a:rPr lang="pt-BR" sz="4400" b="1" dirty="0" smtClean="0"/>
              <a:t>vírus</a:t>
            </a:r>
            <a:endParaRPr lang="pt-BR" sz="4400" u="sng" dirty="0" smtClean="0">
              <a:solidFill>
                <a:schemeClr val="dk1"/>
              </a:solidFill>
            </a:endParaRPr>
          </a:p>
          <a:p>
            <a:pPr lvl="0" algn="l">
              <a:spcBef>
                <a:spcPts val="0"/>
              </a:spcBef>
              <a:buNone/>
            </a:pPr>
            <a:endParaRPr sz="2800" dirty="0"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l="15385" t="11590" r="13842" b="12800"/>
          <a:stretch/>
        </p:blipFill>
        <p:spPr>
          <a:xfrm>
            <a:off x="392048" y="1169724"/>
            <a:ext cx="1997456" cy="213319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98218" y="3294464"/>
            <a:ext cx="2325223" cy="676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002060"/>
                </a:solidFill>
              </a:rPr>
              <a:t>PIBIC-EM/CNPQ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r="70860"/>
          <a:stretch/>
        </p:blipFill>
        <p:spPr>
          <a:xfrm>
            <a:off x="2953776" y="12881996"/>
            <a:ext cx="1018500" cy="1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l="27462"/>
          <a:stretch/>
        </p:blipFill>
        <p:spPr>
          <a:xfrm>
            <a:off x="4160616" y="12840867"/>
            <a:ext cx="2907900" cy="24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4632" y="12829615"/>
            <a:ext cx="3249600" cy="24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C:\Users\Caroline\Desktop\Imagens polimento\Figura 1.png"/>
          <p:cNvPicPr preferRelativeResize="0"/>
          <p:nvPr/>
        </p:nvPicPr>
        <p:blipFill rotWithShape="1">
          <a:blip r:embed="rId6">
            <a:alphaModFix/>
          </a:blip>
          <a:srcRect l="7209" t="2740" r="10674" b="7104"/>
          <a:stretch/>
        </p:blipFill>
        <p:spPr>
          <a:xfrm>
            <a:off x="12779601" y="8170005"/>
            <a:ext cx="6581857" cy="7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1373353" y="16774607"/>
            <a:ext cx="9154950" cy="8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Imagem de microscopia óptica da superfícies de fitas magneto-elásticas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Metglass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2826MB polidas e não polidas por diferentes tempos e protocolos de polimento: a) Lado liso da fita não polido; b) Lado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rugoso não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polido; c) Diferentes regiões (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R1,R2,)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lado rugoso polido com abrasivo diamantado 1-3 um em pano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utilizando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politriz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manual, por 45min; d) Diferentes regiões (R1centro e R2 bordas da amostra) do lado rugoso polido com abrasivo alumina 0,05nm e pano Plus em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politriz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automática com força (30N) e velocidade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(150 rpm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min; d) Lado rugoso da fita polido nas mesma condições de c) por 45 min; e) Lado rugoso da fita polido nas mesma condições de c) por 90 min.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315748" y="5484299"/>
            <a:ext cx="19137900" cy="661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rgbClr val="F3F3F3"/>
                </a:solidFill>
              </a:rPr>
              <a:t>OBJETIVO</a:t>
            </a:r>
            <a:endParaRPr lang="pt-BR" sz="3000" b="1" dirty="0">
              <a:solidFill>
                <a:srgbClr val="F3F3F3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1315748" y="7478295"/>
            <a:ext cx="9845100" cy="616148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3F3F3"/>
                </a:solidFill>
              </a:rPr>
              <a:t>METODOLOGIA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315748" y="10889112"/>
            <a:ext cx="9845100" cy="172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1298698" y="7478294"/>
            <a:ext cx="9154950" cy="616149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3F3F3"/>
                </a:solidFill>
              </a:rPr>
              <a:t>RESULTADOS E DISCUSSÕES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183905" y="26002645"/>
            <a:ext cx="9654477" cy="565418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3F3F3"/>
                </a:solidFill>
              </a:rPr>
              <a:t>REFERÊNCIAS BIBLIOGRÁFICAS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1565434" y="28065802"/>
            <a:ext cx="9154950" cy="51171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FFFFF"/>
                </a:solidFill>
              </a:rPr>
              <a:t>CONSIDERAÇÕES FINAIS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758780" y="1530148"/>
            <a:ext cx="15295200" cy="13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2800" i="1" dirty="0"/>
              <a:t>XXV Encontro de Jovens Pesquisadores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800" i="1" dirty="0"/>
              <a:t>VII Mostra Acadêmica de Inovação e Tecnologia</a:t>
            </a:r>
          </a:p>
          <a:p>
            <a:pPr lvl="0">
              <a:spcBef>
                <a:spcPts val="0"/>
              </a:spcBef>
              <a:buNone/>
            </a:pPr>
            <a:endParaRPr sz="5000" dirty="0"/>
          </a:p>
        </p:txBody>
      </p:sp>
      <p:sp>
        <p:nvSpPr>
          <p:cNvPr id="75" name="Shape 75"/>
          <p:cNvSpPr txBox="1"/>
          <p:nvPr/>
        </p:nvSpPr>
        <p:spPr>
          <a:xfrm>
            <a:off x="1140706" y="29000196"/>
            <a:ext cx="9654477" cy="666998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FFFFF"/>
                </a:solidFill>
              </a:rPr>
              <a:t>APOIO</a:t>
            </a:r>
          </a:p>
        </p:txBody>
      </p:sp>
      <p:pic>
        <p:nvPicPr>
          <p:cNvPr id="28" name="Shape 58" descr="C:\Users\informatica\Pictures\fita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6451" y="12176546"/>
            <a:ext cx="1018499" cy="31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279521" y="8274735"/>
            <a:ext cx="984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processo de polimento as fitas foram cortadas e receberam tratamento térmico por 2 horas à 270°C para redução das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tensões.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68"/>
          <p:cNvSpPr txBox="1"/>
          <p:nvPr/>
        </p:nvSpPr>
        <p:spPr>
          <a:xfrm>
            <a:off x="1279521" y="6249203"/>
            <a:ext cx="19174127" cy="1068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Adequar um método de polimento de fitas magneto-elásticas para redução de espessura e  avaliar os efeitos do polimento na frequência de ressonância dos sensores.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68543" r="16333" b="19603"/>
          <a:stretch/>
        </p:blipFill>
        <p:spPr>
          <a:xfrm>
            <a:off x="7186379" y="9573284"/>
            <a:ext cx="3276090" cy="24547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0800000" flipV="1">
            <a:off x="1432716" y="9995835"/>
            <a:ext cx="4922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fitas foram fixadas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 suporte de polimento de 20mm com fita dupla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metalografia microscóp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05" y="17320535"/>
            <a:ext cx="3512183" cy="26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25736" y="15399575"/>
            <a:ext cx="9635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As amostras foram mecanicamente polidas utilizando a </a:t>
            </a:r>
            <a:r>
              <a:rPr lang="pt-B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politriz</a:t>
            </a:r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automática </a:t>
            </a:r>
            <a:r>
              <a:rPr lang="pt-BR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Strues</a:t>
            </a:r>
            <a:r>
              <a:rPr lang="pt-BR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® </a:t>
            </a:r>
            <a:r>
              <a:rPr lang="pt-BR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Tegramin</a:t>
            </a:r>
            <a:r>
              <a:rPr lang="pt-BR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20</a:t>
            </a:r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programada com força de 10N, rotação de 150 RPM. Diferentes tempos, pastas e panos foram utilizados para otimização do método.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167462" y="20059721"/>
            <a:ext cx="10078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superfície das amostras foram analisadas por microscopia </a:t>
            </a:r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óptica.</a:t>
            </a:r>
            <a:endParaRPr lang="pt-BR" sz="2800" dirty="0"/>
          </a:p>
        </p:txBody>
      </p:sp>
      <p:pic>
        <p:nvPicPr>
          <p:cNvPr id="36" name="Imagem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31" y="20883225"/>
            <a:ext cx="4959529" cy="28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m para agilent technologies E5061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69" y="21077803"/>
            <a:ext cx="4231744" cy="25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83905" y="24084275"/>
            <a:ext cx="9574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frequências de ressonância dos sensores foram medidas usando uma bobina de captação enrolada em torno de um tubo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eppendorf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200μl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juntamente com um analisador de impedância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Agilent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E5061B.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attachment.outlook.office.net/owa/caromenti@hotmail.com/service.svc/s/GetAttachmentThumbnail?id=AQMkADAwATY3ZmYAZS05NTY1LTRmOWMtMDACLTAwCgBGAAAD0njEvlkyM0SIirIS47vSpQcA%2FZwr0D9m60WOuSM3Oq1bPQAAAgEMAAAA%2FZwr0D9m60WOuSM3Oq1bPQAAAPbm7%2BsAAAABEgAQAC%2FrfEuyke1CgwOVfB%2FRbVQ%3D&amp;thumbnailType=2&amp;X-OWA-CANARY=o5s_cI-2MUWDwOC66j7UgUAZxBqk7dQY6lZd-VemD-o30N7yDi3lHBJpRlJ6esy6O1TDehVUbb8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1MDY0NDQ3MDBcIixcInB1aWRcIjpcIjE4Mjk1ODEyNjUxMjkzNzJcIixcIm9pZFwiOlwiMDAwNjdmZmUtOTU2NS00Zjl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zg3NzE3OSwibmJmIjoxNTAzODc2NTc5fQ.pcayCIFQBdeYuv2losA-ckQwDMGx1qCVcZIf6-tQm4eHXe0NKQpIMDRCuIxlI0PeOAI4ZX4jwnppbBgySmNNY713tHDO8M5mVPQDgqKBBsp93Ov_yqqPNHcA8jG0IPJXJpEOsvXKa1HT7zJ5baPNPIlzAn4YgqejyNGCLBPssfjL8Eqfa2tL7YT5DKN9a8hydt0ayeqb-rB1KevEeOUqI3ibUQ3iCUqGFB3TFyfhlcwHGJpZg8EXvCgR9NvhYdWxYPMeAQoOO2OQXjaX5hY79VBNeXEMFewNK68cuXy6ZzQP8XUUE4B1R9jqM7x484I8ze0V6_dSkm1kZVbU2BPt3A&amp;owa=outlook.live.com&amp;isc=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98" y="19038176"/>
            <a:ext cx="9154950" cy="53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.outlook.office.net/owa/caromenti@hotmail.com/service.svc/s/GetAttachmentThumbnail?id=AQMkADAwATY3ZmYAZS05NTY1LTRmOWMtMDACLTAwCgBGAAAD0njEvlkyM0SIirIS47vSpQcA%2FZwr0D9m60WOuSM3Oq1bPQAAAgEMAAAA%2FZwr0D9m60WOuSM3Oq1bPQAAAPbm7%2BsAAAABEgAQAK6lj9IZActGrdaPYNB7jAQ%3D&amp;thumbnailType=2&amp;X-OWA-CANARY=o5s_cI-2MUWDwOC66j7UgUAZxBqk7dQY6lZd-VemD-o30N7yDi3lHBJpRlJ6esy6O1TDehVUbb8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1MDY0NDQ3MDBcIixcInB1aWRcIjpcIjE4Mjk1ODEyNjUxMjkzNzJcIixcIm9pZFwiOlwiMDAwNjdmZmUtOTU2NS00Zjl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zg3NzE3OSwibmJmIjoxNTAzODc2NTc5fQ.pcayCIFQBdeYuv2losA-ckQwDMGx1qCVcZIf6-tQm4eHXe0NKQpIMDRCuIxlI0PeOAI4ZX4jwnppbBgySmNNY713tHDO8M5mVPQDgqKBBsp93Ov_yqqPNHcA8jG0IPJXJpEOsvXKa1HT7zJ5baPNPIlzAn4YgqejyNGCLBPssfjL8Eqfa2tL7YT5DKN9a8hydt0ayeqb-rB1KevEeOUqI3ibUQ3iCUqGFB3TFyfhlcwHGJpZg8EXvCgR9NvhYdWxYPMeAQoOO2OQXjaX5hY79VBNeXEMFewNK68cuXy6ZzQP8XUUE4B1R9jqM7x484I8ze0V6_dSkm1kZVbU2BPt3A&amp;owa=outlook.live.com&amp;isc=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121" y="19706896"/>
            <a:ext cx="1659560" cy="5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659838" y="24183280"/>
            <a:ext cx="8581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2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frequência de ressonância de fitas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magneto-elásticas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Metglass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2826MB polidas e não polidas.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659838" y="24938496"/>
            <a:ext cx="8966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resultados demonstraram que o procedimento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polimento dos sensores diminuiu as imperfeições da superfície da fita e 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preservou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suas propriedades físicas. Este tratamento da superfície aumentou a reprodutibilidade 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 dos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sensores, diminuindo a faixa de frequência entre as amostras. Essa reprodutibilidade é essencial para utilização destes dispositivos em testes de diagnóstico.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565434" y="28525256"/>
            <a:ext cx="915495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teve como objetivo o tratamento e polimento da superfície das fitas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metálicas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Metglass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2826 MB,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quais,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serão utilizadas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biossensores para 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detecção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vírus. 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experimentos prévios, este protocolo que vem sendo otimizado, mostrou-se satisfatório para os objetivos 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94329" y="26690113"/>
            <a:ext cx="96440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Grimes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C.A.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Kouzoudis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query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fluid-flow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magnetoelastic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thick-film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94329" y="27270834"/>
            <a:ext cx="9595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Possan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A.L., Menti, C., Beltrami, M., Santos, A.D.,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Roesch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-Ely, M.,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Missell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F.P., 2016.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roughness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magnetoelastic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biosensors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Escherichia coli.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C-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58, 541-547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235302" y="28065802"/>
            <a:ext cx="9554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Menti,C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Beltrami,M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Pozza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M.D.,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S.T.,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Henriques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J.A.P.,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Missell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F.P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Roesch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-Ely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magneto-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immunosensor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aureus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C, Volume 76, 2017,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1232-1239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356717" y="1336985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f)</a:t>
            </a:r>
            <a:endParaRPr lang="pt-BR" sz="2000" b="1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28" y="29775939"/>
            <a:ext cx="1758204" cy="109029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578921" y="30057983"/>
            <a:ext cx="332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INSTITUTO DE BIOTECNOLOGIA- IB</a:t>
            </a:r>
            <a:endParaRPr lang="pt-BR" sz="2000" b="1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5" y="29770591"/>
            <a:ext cx="2496364" cy="115785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17"/>
          <a:srcRect l="44487" t="72628" r="23703" b="17504"/>
          <a:stretch/>
        </p:blipFill>
        <p:spPr>
          <a:xfrm>
            <a:off x="7590567" y="30082919"/>
            <a:ext cx="3059694" cy="5331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3034" y="4381137"/>
            <a:ext cx="15071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  <a:buClr>
                <a:schemeClr val="dk1"/>
              </a:buClr>
              <a:buSzPct val="30555"/>
            </a:pPr>
            <a:r>
              <a:rPr lang="pt-BR" sz="2800" u="sng" dirty="0" err="1">
                <a:solidFill>
                  <a:schemeClr val="dk1"/>
                </a:solidFill>
              </a:rPr>
              <a:t>Nathália</a:t>
            </a:r>
            <a:r>
              <a:rPr lang="pt-BR" sz="2800" u="sng" dirty="0">
                <a:solidFill>
                  <a:schemeClr val="dk1"/>
                </a:solidFill>
              </a:rPr>
              <a:t> D. C. Silva</a:t>
            </a:r>
            <a:r>
              <a:rPr lang="pt-BR" sz="2800" dirty="0">
                <a:solidFill>
                  <a:schemeClr val="dk1"/>
                </a:solidFill>
              </a:rPr>
              <a:t>, Caroline Menti, Cristina C. Bianco, Frank P. Missell, </a:t>
            </a:r>
            <a:r>
              <a:rPr lang="pt-BR" sz="2800" u="sng" dirty="0">
                <a:solidFill>
                  <a:schemeClr val="dk1"/>
                </a:solidFill>
              </a:rPr>
              <a:t>Mariana Roesch-Ely</a:t>
            </a:r>
            <a:endParaRPr lang="pt-BR" sz="2800" u="sng" dirty="0">
              <a:solidFill>
                <a:schemeClr val="dk1"/>
              </a:solidFill>
            </a:endParaRPr>
          </a:p>
        </p:txBody>
      </p:sp>
      <p:sp>
        <p:nvSpPr>
          <p:cNvPr id="43" name="Shape 57"/>
          <p:cNvSpPr txBox="1"/>
          <p:nvPr/>
        </p:nvSpPr>
        <p:spPr>
          <a:xfrm>
            <a:off x="805856" y="3784344"/>
            <a:ext cx="774949" cy="676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002060"/>
                </a:solidFill>
              </a:rPr>
              <a:t>ZIKA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677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Caroline</dc:creator>
  <cp:keywords/>
  <dc:description/>
  <cp:lastModifiedBy>Mariana Roesch Ely</cp:lastModifiedBy>
  <cp:revision>25</cp:revision>
  <dcterms:modified xsi:type="dcterms:W3CDTF">2017-08-28T01:48:38Z</dcterms:modified>
  <cp:category/>
</cp:coreProperties>
</file>