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362" autoAdjust="0"/>
  </p:normalViewPr>
  <p:slideViewPr>
    <p:cSldViewPr>
      <p:cViewPr>
        <p:scale>
          <a:sx n="40" d="100"/>
          <a:sy n="40" d="100"/>
        </p:scale>
        <p:origin x="-72" y="-72"/>
      </p:cViewPr>
      <p:guideLst>
        <p:guide orient="horz" pos="13608"/>
        <p:guide pos="1020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53FCF-35A4-42F4-9C7E-246A5D21E3EF}" type="datetimeFigureOut">
              <a:rPr lang="pt-BR" smtClean="0"/>
              <a:pPr/>
              <a:t>28/08/2017</a:t>
            </a:fld>
            <a:endParaRPr lang="pt-BR"/>
          </a:p>
        </p:txBody>
      </p:sp>
      <p:sp>
        <p:nvSpPr>
          <p:cNvPr id="4" name="Espaço Reservado para Imagem de Slide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B1D5B-A009-43BE-8BA6-900DAA3B0D23}" type="slidenum">
              <a:rPr lang="pt-BR" smtClean="0"/>
              <a:pPr/>
              <a:t>‹nº›</a:t>
            </a:fld>
            <a:endParaRPr lang="pt-BR"/>
          </a:p>
        </p:txBody>
      </p:sp>
    </p:spTree>
    <p:extLst>
      <p:ext uri="{BB962C8B-B14F-4D97-AF65-F5344CB8AC3E}">
        <p14:creationId xmlns:p14="http://schemas.microsoft.com/office/powerpoint/2010/main" val="2399706996"/>
      </p:ext>
    </p:extLst>
  </p:cSld>
  <p:clrMap bg1="lt1" tx1="dk1" bg2="lt2" tx2="dk2" accent1="accent1" accent2="accent2" accent3="accent3" accent4="accent4" accent5="accent5" accent6="accent6" hlink="hlink" folHlink="folHlink"/>
  <p:notesStyle>
    <a:lvl1pPr marL="0" algn="l" defTabSz="4320540" rtl="0" eaLnBrk="1" latinLnBrk="0" hangingPunct="1">
      <a:defRPr sz="5700" kern="1200">
        <a:solidFill>
          <a:schemeClr val="tx1"/>
        </a:solidFill>
        <a:latin typeface="+mn-lt"/>
        <a:ea typeface="+mn-ea"/>
        <a:cs typeface="+mn-cs"/>
      </a:defRPr>
    </a:lvl1pPr>
    <a:lvl2pPr marL="2160270" algn="l" defTabSz="4320540" rtl="0" eaLnBrk="1" latinLnBrk="0" hangingPunct="1">
      <a:defRPr sz="5700" kern="1200">
        <a:solidFill>
          <a:schemeClr val="tx1"/>
        </a:solidFill>
        <a:latin typeface="+mn-lt"/>
        <a:ea typeface="+mn-ea"/>
        <a:cs typeface="+mn-cs"/>
      </a:defRPr>
    </a:lvl2pPr>
    <a:lvl3pPr marL="4320540" algn="l" defTabSz="4320540" rtl="0" eaLnBrk="1" latinLnBrk="0" hangingPunct="1">
      <a:defRPr sz="5700" kern="1200">
        <a:solidFill>
          <a:schemeClr val="tx1"/>
        </a:solidFill>
        <a:latin typeface="+mn-lt"/>
        <a:ea typeface="+mn-ea"/>
        <a:cs typeface="+mn-cs"/>
      </a:defRPr>
    </a:lvl3pPr>
    <a:lvl4pPr marL="6480810" algn="l" defTabSz="4320540" rtl="0" eaLnBrk="1" latinLnBrk="0" hangingPunct="1">
      <a:defRPr sz="5700" kern="1200">
        <a:solidFill>
          <a:schemeClr val="tx1"/>
        </a:solidFill>
        <a:latin typeface="+mn-lt"/>
        <a:ea typeface="+mn-ea"/>
        <a:cs typeface="+mn-cs"/>
      </a:defRPr>
    </a:lvl4pPr>
    <a:lvl5pPr marL="8641080" algn="l" defTabSz="4320540" rtl="0" eaLnBrk="1" latinLnBrk="0" hangingPunct="1">
      <a:defRPr sz="5700" kern="1200">
        <a:solidFill>
          <a:schemeClr val="tx1"/>
        </a:solidFill>
        <a:latin typeface="+mn-lt"/>
        <a:ea typeface="+mn-ea"/>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43125" y="685800"/>
            <a:ext cx="257175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2CB1D5B-A009-43BE-8BA6-900DAA3B0D23}" type="slidenum">
              <a:rPr lang="pt-BR" smtClean="0"/>
              <a:pPr/>
              <a:t>1</a:t>
            </a:fld>
            <a:endParaRPr lang="pt-BR"/>
          </a:p>
        </p:txBody>
      </p:sp>
    </p:spTree>
    <p:extLst>
      <p:ext uri="{BB962C8B-B14F-4D97-AF65-F5344CB8AC3E}">
        <p14:creationId xmlns:p14="http://schemas.microsoft.com/office/powerpoint/2010/main" val="241423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3421680"/>
            <a:ext cx="27543443" cy="9261158"/>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98073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51501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2936" y="1730222"/>
            <a:ext cx="7290911" cy="3686460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620203" y="1730222"/>
            <a:ext cx="21332666" cy="3686460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62706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241328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6" y="27763473"/>
            <a:ext cx="27543443" cy="8581073"/>
          </a:xfrm>
        </p:spPr>
        <p:txBody>
          <a:bodyPr anchor="t"/>
          <a:lstStyle>
            <a:lvl1pPr algn="l">
              <a:defRPr sz="189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250934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61198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4" name="Espaço Reservado para Conteúdo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6" name="Espaço Reservado para Conteúdo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359597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198484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332680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4" y="1720215"/>
            <a:ext cx="10660709" cy="7320915"/>
          </a:xfrm>
        </p:spPr>
        <p:txBody>
          <a:bodyPr anchor="b"/>
          <a:lstStyle>
            <a:lvl1pPr algn="l">
              <a:defRPr sz="9500" b="1"/>
            </a:lvl1pPr>
          </a:lstStyle>
          <a:p>
            <a:r>
              <a:rPr lang="pt-BR" smtClean="0"/>
              <a:t>Clique para editar o título mestre</a:t>
            </a:r>
            <a:endParaRPr lang="pt-BR"/>
          </a:p>
        </p:txBody>
      </p:sp>
      <p:sp>
        <p:nvSpPr>
          <p:cNvPr id="3" name="Espaço Reservado para Conteúdo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156478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0"/>
            <a:ext cx="19442430" cy="3570449"/>
          </a:xfrm>
        </p:spPr>
        <p:txBody>
          <a:bodyPr anchor="b"/>
          <a:lstStyle>
            <a:lvl1pPr algn="l">
              <a:defRPr sz="95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pt-BR"/>
          </a:p>
        </p:txBody>
      </p:sp>
      <p:sp>
        <p:nvSpPr>
          <p:cNvPr id="4" name="Espaço Reservado para Texto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D7524E8-2914-40D7-8E52-47E7203D93DF}" type="datetimeFigureOut">
              <a:rPr lang="pt-BR" smtClean="0"/>
              <a:pPr/>
              <a:t>28/08/2017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55BB79-C8C1-4390-A15D-3296843DA23E}" type="slidenum">
              <a:rPr lang="pt-BR" smtClean="0"/>
              <a:pPr/>
              <a:t>‹nº›</a:t>
            </a:fld>
            <a:endParaRPr lang="pt-BR"/>
          </a:p>
        </p:txBody>
      </p:sp>
    </p:spTree>
    <p:extLst>
      <p:ext uri="{BB962C8B-B14F-4D97-AF65-F5344CB8AC3E}">
        <p14:creationId xmlns:p14="http://schemas.microsoft.com/office/powerpoint/2010/main" val="309339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FD7524E8-2914-40D7-8E52-47E7203D93DF}" type="datetimeFigureOut">
              <a:rPr lang="pt-BR" smtClean="0"/>
              <a:pPr/>
              <a:t>28/08/2017</a:t>
            </a:fld>
            <a:endParaRPr lang="pt-BR"/>
          </a:p>
        </p:txBody>
      </p:sp>
      <p:sp>
        <p:nvSpPr>
          <p:cNvPr id="5" name="Espaço Reservado para Rodapé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EC55BB79-C8C1-4390-A15D-3296843DA23E}" type="slidenum">
              <a:rPr lang="pt-BR" smtClean="0"/>
              <a:pPr/>
              <a:t>‹nº›</a:t>
            </a:fld>
            <a:endParaRPr lang="pt-BR"/>
          </a:p>
        </p:txBody>
      </p:sp>
    </p:spTree>
    <p:extLst>
      <p:ext uri="{BB962C8B-B14F-4D97-AF65-F5344CB8AC3E}">
        <p14:creationId xmlns:p14="http://schemas.microsoft.com/office/powerpoint/2010/main" val="116319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39000" r="-39000"/>
          </a:stretch>
        </a:blip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3105" y="1368452"/>
            <a:ext cx="5538612" cy="3435292"/>
          </a:xfrm>
          <a:prstGeom prst="rect">
            <a:avLst/>
          </a:prstGeom>
        </p:spPr>
      </p:pic>
      <p:sp>
        <p:nvSpPr>
          <p:cNvPr id="4" name="CaixaDeTexto 3"/>
          <p:cNvSpPr txBox="1"/>
          <p:nvPr/>
        </p:nvSpPr>
        <p:spPr>
          <a:xfrm>
            <a:off x="6258170" y="1738202"/>
            <a:ext cx="19887710" cy="1790490"/>
          </a:xfrm>
          <a:prstGeom prst="rect">
            <a:avLst/>
          </a:prstGeom>
          <a:noFill/>
        </p:spPr>
        <p:txBody>
          <a:bodyPr wrap="square" lIns="432054" tIns="216027" rIns="432054" bIns="216027" rtlCol="0">
            <a:spAutoFit/>
          </a:bodyPr>
          <a:lstStyle/>
          <a:p>
            <a:pPr algn="ctr"/>
            <a:r>
              <a:rPr lang="pt-BR" sz="4400" b="1" dirty="0">
                <a:latin typeface="Arial" panose="020B0604020202020204" pitchFamily="34" charset="0"/>
                <a:cs typeface="Arial" panose="020B0604020202020204" pitchFamily="34" charset="0"/>
              </a:rPr>
              <a:t>PERFIL DE CITOTOXICIDADE DE MACROALGAS ANTÁRTICAS CONTRA A LINHAGEM TUMORAL HCT-116</a:t>
            </a:r>
          </a:p>
        </p:txBody>
      </p:sp>
      <p:sp>
        <p:nvSpPr>
          <p:cNvPr id="6" name="CaixaDeTexto 5"/>
          <p:cNvSpPr txBox="1"/>
          <p:nvPr/>
        </p:nvSpPr>
        <p:spPr>
          <a:xfrm>
            <a:off x="5043765" y="3384676"/>
            <a:ext cx="21386376" cy="1913601"/>
          </a:xfrm>
          <a:prstGeom prst="rect">
            <a:avLst/>
          </a:prstGeom>
          <a:noFill/>
        </p:spPr>
        <p:txBody>
          <a:bodyPr wrap="square" lIns="432054" tIns="216027" rIns="432054" bIns="216027" rtlCol="0">
            <a:spAutoFit/>
          </a:bodyPr>
          <a:lstStyle/>
          <a:p>
            <a:pPr algn="ctr"/>
            <a:r>
              <a:rPr lang="pt-BR" sz="3200" dirty="0" smtClean="0">
                <a:latin typeface="Arial" panose="020B0604020202020204" pitchFamily="34" charset="0"/>
                <a:cs typeface="Arial" panose="020B0604020202020204" pitchFamily="34" charset="0"/>
              </a:rPr>
              <a:t>¹</a:t>
            </a:r>
            <a:r>
              <a:rPr lang="pt-BR" sz="3200" u="sng" dirty="0" smtClean="0">
                <a:latin typeface="Arial" panose="020B0604020202020204" pitchFamily="34" charset="0"/>
                <a:cs typeface="Arial" panose="020B0604020202020204" pitchFamily="34" charset="0"/>
              </a:rPr>
              <a:t>Paulino </a:t>
            </a:r>
            <a:r>
              <a:rPr lang="pt-BR" sz="3200" u="sng" dirty="0">
                <a:latin typeface="Arial" panose="020B0604020202020204" pitchFamily="34" charset="0"/>
                <a:cs typeface="Arial" panose="020B0604020202020204" pitchFamily="34" charset="0"/>
              </a:rPr>
              <a:t>Y</a:t>
            </a:r>
            <a:r>
              <a:rPr lang="pt-BR" sz="3200" dirty="0">
                <a:latin typeface="Arial" panose="020B0604020202020204" pitchFamily="34" charset="0"/>
                <a:cs typeface="Arial" panose="020B0604020202020204" pitchFamily="34" charset="0"/>
              </a:rPr>
              <a:t>; ¹Frassini R; ²Moura S, ¹</a:t>
            </a:r>
            <a:r>
              <a:rPr lang="pt-BR" sz="3200" u="sng" dirty="0">
                <a:latin typeface="Arial" panose="020B0604020202020204" pitchFamily="34" charset="0"/>
                <a:cs typeface="Arial" panose="020B0604020202020204" pitchFamily="34" charset="0"/>
              </a:rPr>
              <a:t>Henriques JAP</a:t>
            </a:r>
            <a:r>
              <a:rPr lang="pt-BR" sz="3200" dirty="0">
                <a:latin typeface="Arial" panose="020B0604020202020204" pitchFamily="34" charset="0"/>
                <a:cs typeface="Arial" panose="020B0604020202020204" pitchFamily="34" charset="0"/>
              </a:rPr>
              <a:t>; ¹</a:t>
            </a:r>
            <a:r>
              <a:rPr lang="pt-BR" sz="3200" u="sng" dirty="0">
                <a:latin typeface="Arial" panose="020B0604020202020204" pitchFamily="34" charset="0"/>
                <a:cs typeface="Arial" panose="020B0604020202020204" pitchFamily="34" charset="0"/>
              </a:rPr>
              <a:t>Roesch-Ely M </a:t>
            </a:r>
          </a:p>
          <a:p>
            <a:pPr algn="ctr"/>
            <a:r>
              <a:rPr lang="pt-BR" sz="3200" baseline="30000" dirty="0" smtClean="0">
                <a:latin typeface="Arial" panose="020B0604020202020204" pitchFamily="34" charset="0"/>
                <a:cs typeface="Arial" panose="020B0604020202020204" pitchFamily="34" charset="0"/>
              </a:rPr>
              <a:t>1</a:t>
            </a:r>
            <a:r>
              <a:rPr lang="pt-BR" sz="3200" dirty="0" smtClean="0">
                <a:latin typeface="Arial" panose="020B0604020202020204" pitchFamily="34" charset="0"/>
                <a:cs typeface="Arial" panose="020B0604020202020204" pitchFamily="34" charset="0"/>
              </a:rPr>
              <a:t>Laboratório </a:t>
            </a:r>
            <a:r>
              <a:rPr lang="pt-BR" sz="3200" dirty="0">
                <a:latin typeface="Arial" panose="020B0604020202020204" pitchFamily="34" charset="0"/>
                <a:cs typeface="Arial" panose="020B0604020202020204" pitchFamily="34" charset="0"/>
              </a:rPr>
              <a:t>de </a:t>
            </a:r>
            <a:r>
              <a:rPr lang="pt-BR" sz="3200" dirty="0" smtClean="0">
                <a:latin typeface="Arial" panose="020B0604020202020204" pitchFamily="34" charset="0"/>
                <a:cs typeface="Arial" panose="020B0604020202020204" pitchFamily="34" charset="0"/>
              </a:rPr>
              <a:t>Genômica, </a:t>
            </a:r>
            <a:r>
              <a:rPr lang="pt-BR" sz="3200" dirty="0">
                <a:latin typeface="Arial" panose="020B0604020202020204" pitchFamily="34" charset="0"/>
                <a:cs typeface="Arial" panose="020B0604020202020204" pitchFamily="34" charset="0"/>
              </a:rPr>
              <a:t>Proteômica e Reparo de DNA – Universidade de Caxias do Sul/RS, Brasil </a:t>
            </a:r>
          </a:p>
          <a:p>
            <a:pPr algn="ctr"/>
            <a:r>
              <a:rPr lang="pt-BR" sz="3200" baseline="30000" dirty="0" smtClean="0">
                <a:latin typeface="Arial" panose="020B0604020202020204" pitchFamily="34" charset="0"/>
                <a:cs typeface="Arial" panose="020B0604020202020204" pitchFamily="34" charset="0"/>
              </a:rPr>
              <a:t>2</a:t>
            </a:r>
            <a:r>
              <a:rPr lang="pt-BR" sz="3200" dirty="0" smtClean="0">
                <a:latin typeface="Arial" panose="020B0604020202020204" pitchFamily="34" charset="0"/>
                <a:cs typeface="Arial" panose="020B0604020202020204" pitchFamily="34" charset="0"/>
              </a:rPr>
              <a:t>Laboratório </a:t>
            </a:r>
            <a:r>
              <a:rPr lang="pt-BR" sz="3200" dirty="0">
                <a:latin typeface="Arial" panose="020B0604020202020204" pitchFamily="34" charset="0"/>
                <a:cs typeface="Arial" panose="020B0604020202020204" pitchFamily="34" charset="0"/>
              </a:rPr>
              <a:t>de Produtos Sintéticos e Naturais– Universidade de Caxias do Sul /RS, </a:t>
            </a:r>
            <a:r>
              <a:rPr lang="pt-BR" sz="3200" dirty="0" smtClean="0">
                <a:latin typeface="Arial" panose="020B0604020202020204" pitchFamily="34" charset="0"/>
                <a:cs typeface="Arial" panose="020B0604020202020204" pitchFamily="34" charset="0"/>
              </a:rPr>
              <a:t>Brasil </a:t>
            </a:r>
            <a:endParaRPr lang="pt-BR" sz="3200" dirty="0">
              <a:latin typeface="Arial" panose="020B0604020202020204" pitchFamily="34" charset="0"/>
              <a:cs typeface="Arial" panose="020B0604020202020204" pitchFamily="34" charset="0"/>
            </a:endParaRPr>
          </a:p>
        </p:txBody>
      </p:sp>
      <p:sp>
        <p:nvSpPr>
          <p:cNvPr id="8" name="CaixaDeTexto 7"/>
          <p:cNvSpPr txBox="1"/>
          <p:nvPr/>
        </p:nvSpPr>
        <p:spPr>
          <a:xfrm>
            <a:off x="936329" y="5832948"/>
            <a:ext cx="30111045" cy="4698979"/>
          </a:xfrm>
          <a:prstGeom prst="rect">
            <a:avLst/>
          </a:prstGeom>
          <a:noFill/>
        </p:spPr>
        <p:txBody>
          <a:bodyPr wrap="square" lIns="432054" tIns="216027" rIns="432054" bIns="216027" rtlCol="0">
            <a:spAutoFit/>
          </a:bodyPr>
          <a:lstStyle/>
          <a:p>
            <a:pPr algn="ctr"/>
            <a:r>
              <a:rPr lang="pt-BR" sz="3200" b="1" dirty="0" smtClean="0">
                <a:latin typeface="Arial" panose="020B0604020202020204" pitchFamily="34" charset="0"/>
                <a:cs typeface="Arial" panose="020B0604020202020204" pitchFamily="34" charset="0"/>
              </a:rPr>
              <a:t>1.OBJETIVOS</a:t>
            </a:r>
          </a:p>
          <a:p>
            <a:pPr algn="ctr"/>
            <a:endParaRPr lang="pt-BR" sz="3200" b="1" dirty="0">
              <a:latin typeface="Arial" panose="020B0604020202020204" pitchFamily="34" charset="0"/>
              <a:cs typeface="Arial" panose="020B0604020202020204" pitchFamily="34" charset="0"/>
            </a:endParaRPr>
          </a:p>
          <a:p>
            <a:pPr algn="just"/>
            <a:r>
              <a:rPr lang="pt-BR" sz="3200" dirty="0">
                <a:latin typeface="Arial" panose="020B0604020202020204" pitchFamily="34" charset="0"/>
                <a:cs typeface="Arial" panose="020B0604020202020204" pitchFamily="34" charset="0"/>
              </a:rPr>
              <a:t>O câncer tornou-se um problema de saúde pública mundial, especialmente nos países em desenvolvimento. Devido à resistência celular aos quimioterápicos convencionais, a busca por novos compostos com propriedade antitumoral tornou-se fundamental. Neste contexto, este trabalho objetivou analisar a atividade antitumoral de extratos das macroalgas antárticas </a:t>
            </a:r>
            <a:r>
              <a:rPr lang="pt-BR" sz="3200" i="1" dirty="0" err="1">
                <a:latin typeface="Arial" panose="020B0604020202020204" pitchFamily="34" charset="0"/>
                <a:cs typeface="Arial" panose="020B0604020202020204" pitchFamily="34" charset="0"/>
              </a:rPr>
              <a:t>Cystosphaera</a:t>
            </a:r>
            <a:r>
              <a:rPr lang="pt-BR" sz="3200" i="1" dirty="0">
                <a:latin typeface="Arial" panose="020B0604020202020204" pitchFamily="34" charset="0"/>
                <a:cs typeface="Arial" panose="020B0604020202020204" pitchFamily="34" charset="0"/>
              </a:rPr>
              <a:t> </a:t>
            </a:r>
            <a:r>
              <a:rPr lang="pt-BR" sz="3200" i="1" dirty="0" err="1">
                <a:latin typeface="Arial" panose="020B0604020202020204" pitchFamily="34" charset="0"/>
                <a:cs typeface="Arial" panose="020B0604020202020204" pitchFamily="34" charset="0"/>
              </a:rPr>
              <a:t>jacquinotti</a:t>
            </a:r>
            <a:r>
              <a:rPr lang="pt-BR" sz="3200" dirty="0">
                <a:latin typeface="Arial" panose="020B0604020202020204" pitchFamily="34" charset="0"/>
                <a:cs typeface="Arial" panose="020B0604020202020204" pitchFamily="34" charset="0"/>
              </a:rPr>
              <a:t>, </a:t>
            </a:r>
            <a:r>
              <a:rPr lang="pt-BR" sz="3200" i="1" dirty="0" err="1">
                <a:latin typeface="Arial" panose="020B0604020202020204" pitchFamily="34" charset="0"/>
                <a:cs typeface="Arial" panose="020B0604020202020204" pitchFamily="34" charset="0"/>
              </a:rPr>
              <a:t>Desmarestia</a:t>
            </a:r>
            <a:r>
              <a:rPr lang="pt-BR" sz="3200" i="1" dirty="0">
                <a:latin typeface="Arial" panose="020B0604020202020204" pitchFamily="34" charset="0"/>
                <a:cs typeface="Arial" panose="020B0604020202020204" pitchFamily="34" charset="0"/>
              </a:rPr>
              <a:t> </a:t>
            </a:r>
            <a:r>
              <a:rPr lang="pt-BR" sz="3200" i="1" dirty="0" err="1">
                <a:latin typeface="Arial" panose="020B0604020202020204" pitchFamily="34" charset="0"/>
                <a:cs typeface="Arial" panose="020B0604020202020204" pitchFamily="34" charset="0"/>
              </a:rPr>
              <a:t>anceps</a:t>
            </a:r>
            <a:r>
              <a:rPr lang="pt-BR" sz="3200" dirty="0">
                <a:latin typeface="Arial" panose="020B0604020202020204" pitchFamily="34" charset="0"/>
                <a:cs typeface="Arial" panose="020B0604020202020204" pitchFamily="34" charset="0"/>
              </a:rPr>
              <a:t>, </a:t>
            </a:r>
            <a:r>
              <a:rPr lang="pt-BR" sz="3200" i="1" dirty="0" err="1">
                <a:latin typeface="Arial" panose="020B0604020202020204" pitchFamily="34" charset="0"/>
                <a:cs typeface="Arial" panose="020B0604020202020204" pitchFamily="34" charset="0"/>
              </a:rPr>
              <a:t>Ascoseira</a:t>
            </a:r>
            <a:r>
              <a:rPr lang="pt-BR" sz="3200" i="1" dirty="0">
                <a:latin typeface="Arial" panose="020B0604020202020204" pitchFamily="34" charset="0"/>
                <a:cs typeface="Arial" panose="020B0604020202020204" pitchFamily="34" charset="0"/>
              </a:rPr>
              <a:t> </a:t>
            </a:r>
            <a:r>
              <a:rPr lang="pt-BR" sz="3200" i="1" dirty="0" err="1">
                <a:latin typeface="Arial" panose="020B0604020202020204" pitchFamily="34" charset="0"/>
                <a:cs typeface="Arial" panose="020B0604020202020204" pitchFamily="34" charset="0"/>
              </a:rPr>
              <a:t>mirabilis</a:t>
            </a:r>
            <a:r>
              <a:rPr lang="pt-BR" sz="3200" dirty="0">
                <a:latin typeface="Arial" panose="020B0604020202020204" pitchFamily="34" charset="0"/>
                <a:cs typeface="Arial" panose="020B0604020202020204" pitchFamily="34" charset="0"/>
              </a:rPr>
              <a:t> e </a:t>
            </a:r>
            <a:r>
              <a:rPr lang="pt-BR" sz="3200" i="1" dirty="0" err="1">
                <a:latin typeface="Arial" panose="020B0604020202020204" pitchFamily="34" charset="0"/>
                <a:cs typeface="Arial" panose="020B0604020202020204" pitchFamily="34" charset="0"/>
              </a:rPr>
              <a:t>Iridaea</a:t>
            </a:r>
            <a:r>
              <a:rPr lang="pt-BR" sz="3200" i="1" dirty="0">
                <a:latin typeface="Arial" panose="020B0604020202020204" pitchFamily="34" charset="0"/>
                <a:cs typeface="Arial" panose="020B0604020202020204" pitchFamily="34" charset="0"/>
              </a:rPr>
              <a:t> cordata </a:t>
            </a:r>
            <a:r>
              <a:rPr lang="pt-BR" sz="3200" dirty="0">
                <a:latin typeface="Arial" panose="020B0604020202020204" pitchFamily="34" charset="0"/>
                <a:cs typeface="Arial" panose="020B0604020202020204" pitchFamily="34" charset="0"/>
              </a:rPr>
              <a:t>nas concentrações de 0 a 600µg/</a:t>
            </a:r>
            <a:r>
              <a:rPr lang="pt-BR" sz="3200" dirty="0" err="1">
                <a:latin typeface="Arial" panose="020B0604020202020204" pitchFamily="34" charset="0"/>
                <a:cs typeface="Arial" panose="020B0604020202020204" pitchFamily="34" charset="0"/>
              </a:rPr>
              <a:t>mL</a:t>
            </a:r>
            <a:r>
              <a:rPr lang="pt-BR" sz="3200" dirty="0">
                <a:latin typeface="Arial" panose="020B0604020202020204" pitchFamily="34" charset="0"/>
                <a:cs typeface="Arial" panose="020B0604020202020204" pitchFamily="34" charset="0"/>
              </a:rPr>
              <a:t> contra a linhagem tumoral HCT-116.</a:t>
            </a:r>
          </a:p>
          <a:p>
            <a:pPr algn="just"/>
            <a:endParaRPr lang="pt-BR" dirty="0">
              <a:latin typeface="Arial" panose="020B0604020202020204" pitchFamily="34" charset="0"/>
              <a:cs typeface="Arial" panose="020B0604020202020204" pitchFamily="34" charset="0"/>
            </a:endParaRPr>
          </a:p>
        </p:txBody>
      </p:sp>
      <p:sp>
        <p:nvSpPr>
          <p:cNvPr id="9" name="CaixaDeTexto 8"/>
          <p:cNvSpPr txBox="1"/>
          <p:nvPr/>
        </p:nvSpPr>
        <p:spPr>
          <a:xfrm>
            <a:off x="10873433" y="8929292"/>
            <a:ext cx="10009111" cy="928716"/>
          </a:xfrm>
          <a:prstGeom prst="rect">
            <a:avLst/>
          </a:prstGeom>
          <a:noFill/>
        </p:spPr>
        <p:txBody>
          <a:bodyPr wrap="square" lIns="432054" tIns="216027" rIns="432054" bIns="216027" rtlCol="0">
            <a:spAutoFit/>
          </a:bodyPr>
          <a:lstStyle/>
          <a:p>
            <a:pPr algn="ctr"/>
            <a:r>
              <a:rPr lang="pt-BR" sz="3200" b="1" dirty="0">
                <a:latin typeface="Arial" panose="020B0604020202020204" pitchFamily="34" charset="0"/>
                <a:cs typeface="Arial" panose="020B0604020202020204" pitchFamily="34" charset="0"/>
              </a:rPr>
              <a:t>2. </a:t>
            </a:r>
            <a:r>
              <a:rPr lang="pt-BR" sz="3200" b="1" dirty="0" smtClean="0">
                <a:latin typeface="Arial" panose="020B0604020202020204" pitchFamily="34" charset="0"/>
                <a:cs typeface="Arial" panose="020B0604020202020204" pitchFamily="34" charset="0"/>
              </a:rPr>
              <a:t>METODOLOGIA</a:t>
            </a:r>
            <a:endParaRPr lang="pt-BR" sz="6600" dirty="0">
              <a:latin typeface="Arial" panose="020B0604020202020204" pitchFamily="34" charset="0"/>
              <a:cs typeface="Arial" panose="020B0604020202020204" pitchFamily="34" charset="0"/>
            </a:endParaRPr>
          </a:p>
        </p:txBody>
      </p:sp>
      <p:sp>
        <p:nvSpPr>
          <p:cNvPr id="22" name="CaixaDeTexto 21"/>
          <p:cNvSpPr txBox="1"/>
          <p:nvPr/>
        </p:nvSpPr>
        <p:spPr>
          <a:xfrm>
            <a:off x="11665521" y="18722380"/>
            <a:ext cx="9171967" cy="584775"/>
          </a:xfrm>
          <a:prstGeom prst="rect">
            <a:avLst/>
          </a:prstGeom>
          <a:noFill/>
        </p:spPr>
        <p:txBody>
          <a:bodyPr wrap="square" rtlCol="0">
            <a:spAutoFit/>
          </a:bodyPr>
          <a:lstStyle/>
          <a:p>
            <a:r>
              <a:rPr lang="pt-BR" sz="3200" b="1" dirty="0" smtClean="0">
                <a:latin typeface="Arial" panose="020B0604020202020204" pitchFamily="34" charset="0"/>
                <a:cs typeface="Arial" panose="020B0604020202020204" pitchFamily="34" charset="0"/>
              </a:rPr>
              <a:t>2.2 Avaliação de </a:t>
            </a:r>
            <a:r>
              <a:rPr lang="pt-BR" sz="3200" b="1" dirty="0" err="1" smtClean="0">
                <a:latin typeface="Arial" panose="020B0604020202020204" pitchFamily="34" charset="0"/>
                <a:cs typeface="Arial" panose="020B0604020202020204" pitchFamily="34" charset="0"/>
              </a:rPr>
              <a:t>Citotoxidade</a:t>
            </a:r>
            <a:r>
              <a:rPr lang="pt-BR" sz="3200" b="1" dirty="0" smtClean="0">
                <a:latin typeface="Arial" panose="020B0604020202020204" pitchFamily="34" charset="0"/>
                <a:cs typeface="Arial" panose="020B0604020202020204" pitchFamily="34" charset="0"/>
              </a:rPr>
              <a:t> – Ensaio MTT</a:t>
            </a:r>
            <a:endParaRPr lang="pt-BR" sz="3200" b="1" dirty="0">
              <a:latin typeface="Arial" panose="020B0604020202020204" pitchFamily="34" charset="0"/>
              <a:cs typeface="Arial" panose="020B0604020202020204" pitchFamily="34" charset="0"/>
            </a:endParaRPr>
          </a:p>
        </p:txBody>
      </p:sp>
      <p:sp>
        <p:nvSpPr>
          <p:cNvPr id="1028" name="Chave direita 1027"/>
          <p:cNvSpPr/>
          <p:nvPr/>
        </p:nvSpPr>
        <p:spPr>
          <a:xfrm>
            <a:off x="8691222" y="11132060"/>
            <a:ext cx="1484647" cy="7230280"/>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pt-BR"/>
          </a:p>
        </p:txBody>
      </p:sp>
      <p:grpSp>
        <p:nvGrpSpPr>
          <p:cNvPr id="58" name="Grupo 57"/>
          <p:cNvGrpSpPr/>
          <p:nvPr/>
        </p:nvGrpSpPr>
        <p:grpSpPr>
          <a:xfrm>
            <a:off x="1296369" y="20594588"/>
            <a:ext cx="30698308" cy="5142226"/>
            <a:chOff x="1440385" y="21058026"/>
            <a:chExt cx="30698308" cy="5142226"/>
          </a:xfrm>
        </p:grpSpPr>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6922" y="21246513"/>
              <a:ext cx="4000500" cy="3429000"/>
            </a:xfrm>
            <a:prstGeom prst="rect">
              <a:avLst/>
            </a:prstGeom>
          </p:spPr>
        </p:pic>
        <p:sp>
          <p:nvSpPr>
            <p:cNvPr id="24" name="CaixaDeTexto 23"/>
            <p:cNvSpPr txBox="1"/>
            <p:nvPr/>
          </p:nvSpPr>
          <p:spPr>
            <a:xfrm>
              <a:off x="1440385" y="24806043"/>
              <a:ext cx="4000500" cy="1384995"/>
            </a:xfrm>
            <a:prstGeom prst="rect">
              <a:avLst/>
            </a:prstGeom>
            <a:noFill/>
          </p:spPr>
          <p:txBody>
            <a:bodyPr wrap="square" rtlCol="0">
              <a:spAutoFit/>
            </a:bodyPr>
            <a:lstStyle/>
            <a:p>
              <a:pPr algn="ctr"/>
              <a:r>
                <a:rPr lang="pt-BR" sz="2800" dirty="0" smtClean="0">
                  <a:latin typeface="Arial" panose="020B0604020202020204" pitchFamily="34" charset="0"/>
                  <a:cs typeface="Arial" panose="020B0604020202020204" pitchFamily="34" charset="0"/>
                </a:rPr>
                <a:t>Linhagem HCT-116 (Meio DEMEM, 37ºC e 5% CO</a:t>
              </a:r>
              <a:r>
                <a:rPr lang="pt-BR" sz="2800" dirty="0" smtClean="0">
                  <a:latin typeface="Cambria"/>
                  <a:cs typeface="Arial" panose="020B0604020202020204" pitchFamily="34" charset="0"/>
                </a:rPr>
                <a:t>₂</a:t>
              </a:r>
              <a:r>
                <a:rPr lang="pt-BR" sz="2800" dirty="0" smtClean="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pic>
          <p:nvPicPr>
            <p:cNvPr id="25" name="Image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9770" y="21246511"/>
              <a:ext cx="2941294" cy="3403613"/>
            </a:xfrm>
            <a:prstGeom prst="rect">
              <a:avLst/>
            </a:prstGeom>
          </p:spPr>
        </p:pic>
        <p:sp>
          <p:nvSpPr>
            <p:cNvPr id="26" name="Seta para a direita 25"/>
            <p:cNvSpPr/>
            <p:nvPr/>
          </p:nvSpPr>
          <p:spPr>
            <a:xfrm>
              <a:off x="5958883" y="22729858"/>
              <a:ext cx="882102" cy="46231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endParaRPr lang="pt-BR" dirty="0"/>
            </a:p>
          </p:txBody>
        </p:sp>
        <p:sp>
          <p:nvSpPr>
            <p:cNvPr id="27" name="CaixaDeTexto 26"/>
            <p:cNvSpPr txBox="1"/>
            <p:nvPr/>
          </p:nvSpPr>
          <p:spPr>
            <a:xfrm>
              <a:off x="7129017" y="24761050"/>
              <a:ext cx="3351578" cy="954107"/>
            </a:xfrm>
            <a:prstGeom prst="rect">
              <a:avLst/>
            </a:prstGeom>
            <a:noFill/>
          </p:spPr>
          <p:txBody>
            <a:bodyPr wrap="square" rtlCol="0">
              <a:spAutoFit/>
            </a:bodyPr>
            <a:lstStyle/>
            <a:p>
              <a:pPr algn="ctr"/>
              <a:r>
                <a:rPr lang="pt-BR" sz="2800" dirty="0" err="1" smtClean="0">
                  <a:latin typeface="Arial" panose="020B0604020202020204" pitchFamily="34" charset="0"/>
                  <a:cs typeface="Arial" panose="020B0604020202020204" pitchFamily="34" charset="0"/>
                </a:rPr>
                <a:t>Plaqueamento</a:t>
              </a:r>
              <a:r>
                <a:rPr lang="pt-BR" sz="2800" dirty="0" smtClean="0">
                  <a:latin typeface="Arial" panose="020B0604020202020204" pitchFamily="34" charset="0"/>
                  <a:cs typeface="Arial" panose="020B0604020202020204" pitchFamily="34" charset="0"/>
                </a:rPr>
                <a:t> </a:t>
              </a:r>
            </a:p>
            <a:p>
              <a:pPr algn="ctr"/>
              <a:r>
                <a:rPr lang="pt-BR" sz="2800" dirty="0" smtClean="0">
                  <a:latin typeface="Arial" panose="020B0604020202020204" pitchFamily="34" charset="0"/>
                  <a:cs typeface="Arial" panose="020B0604020202020204" pitchFamily="34" charset="0"/>
                </a:rPr>
                <a:t>(7x10</a:t>
              </a:r>
              <a:r>
                <a:rPr lang="pt-BR" sz="2800" dirty="0" smtClean="0">
                  <a:latin typeface="Cambria"/>
                  <a:cs typeface="Arial" panose="020B0604020202020204" pitchFamily="34" charset="0"/>
                </a:rPr>
                <a:t>⁴</a:t>
              </a:r>
              <a:r>
                <a:rPr lang="pt-BR" sz="2800" dirty="0" smtClean="0">
                  <a:latin typeface="Arial" panose="020B0604020202020204" pitchFamily="34" charset="0"/>
                  <a:cs typeface="Arial" panose="020B0604020202020204" pitchFamily="34" charset="0"/>
                </a:rPr>
                <a:t> células/</a:t>
              </a:r>
              <a:r>
                <a:rPr lang="pt-BR" sz="2800" dirty="0" err="1" smtClean="0">
                  <a:latin typeface="Arial" panose="020B0604020202020204" pitchFamily="34" charset="0"/>
                  <a:cs typeface="Arial" panose="020B0604020202020204" pitchFamily="34" charset="0"/>
                </a:rPr>
                <a:t>mL</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
          <p:nvSpPr>
            <p:cNvPr id="28" name="Seta para a direita 27"/>
            <p:cNvSpPr/>
            <p:nvPr/>
          </p:nvSpPr>
          <p:spPr>
            <a:xfrm>
              <a:off x="11137532" y="22729858"/>
              <a:ext cx="882102" cy="46231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endParaRPr lang="pt-BR" dirty="0"/>
            </a:p>
          </p:txBody>
        </p:sp>
        <p:pic>
          <p:nvPicPr>
            <p:cNvPr id="2" name="Imagem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63566" y="21218201"/>
              <a:ext cx="3907275" cy="3403611"/>
            </a:xfrm>
            <a:prstGeom prst="rect">
              <a:avLst/>
            </a:prstGeom>
          </p:spPr>
        </p:pic>
        <p:sp>
          <p:nvSpPr>
            <p:cNvPr id="3" name="CaixaDeTexto 2"/>
            <p:cNvSpPr txBox="1"/>
            <p:nvPr/>
          </p:nvSpPr>
          <p:spPr>
            <a:xfrm>
              <a:off x="12385601" y="24815257"/>
              <a:ext cx="5105417" cy="1384995"/>
            </a:xfrm>
            <a:prstGeom prst="rect">
              <a:avLst/>
            </a:prstGeom>
            <a:noFill/>
          </p:spPr>
          <p:txBody>
            <a:bodyPr wrap="square" rtlCol="0">
              <a:spAutoFit/>
            </a:bodyPr>
            <a:lstStyle/>
            <a:p>
              <a:pPr algn="ctr"/>
              <a:r>
                <a:rPr lang="pt-BR" sz="2800" dirty="0">
                  <a:latin typeface="Arial" panose="020B0604020202020204" pitchFamily="34" charset="0"/>
                  <a:cs typeface="Arial" panose="020B0604020202020204" pitchFamily="34" charset="0"/>
                </a:rPr>
                <a:t>Tratamento com diluições seriadas dos extratos </a:t>
              </a:r>
              <a:r>
                <a:rPr lang="pt-BR" sz="2800" dirty="0" smtClean="0">
                  <a:latin typeface="Arial" panose="020B0604020202020204" pitchFamily="34" charset="0"/>
                  <a:cs typeface="Arial" panose="020B0604020202020204" pitchFamily="34" charset="0"/>
                </a:rPr>
                <a:t>por</a:t>
              </a:r>
            </a:p>
            <a:p>
              <a:pPr algn="ct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24, 48 e 72h </a:t>
              </a:r>
            </a:p>
          </p:txBody>
        </p:sp>
        <p:pic>
          <p:nvPicPr>
            <p:cNvPr id="7" name="Image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22305" y="21246512"/>
              <a:ext cx="4647341" cy="3489148"/>
            </a:xfrm>
            <a:prstGeom prst="rect">
              <a:avLst/>
            </a:prstGeom>
          </p:spPr>
        </p:pic>
        <p:sp>
          <p:nvSpPr>
            <p:cNvPr id="29" name="Seta para a direita 28"/>
            <p:cNvSpPr/>
            <p:nvPr/>
          </p:nvSpPr>
          <p:spPr>
            <a:xfrm>
              <a:off x="17168972" y="22688851"/>
              <a:ext cx="882102" cy="46231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endParaRPr lang="pt-BR" dirty="0"/>
            </a:p>
          </p:txBody>
        </p:sp>
        <p:sp>
          <p:nvSpPr>
            <p:cNvPr id="11" name="CaixaDeTexto 10"/>
            <p:cNvSpPr txBox="1"/>
            <p:nvPr/>
          </p:nvSpPr>
          <p:spPr>
            <a:xfrm>
              <a:off x="18716275" y="24828051"/>
              <a:ext cx="4398518" cy="954107"/>
            </a:xfrm>
            <a:prstGeom prst="rect">
              <a:avLst/>
            </a:prstGeom>
            <a:noFill/>
          </p:spPr>
          <p:txBody>
            <a:bodyPr wrap="square" rtlCol="0">
              <a:spAutoFit/>
            </a:bodyPr>
            <a:lstStyle/>
            <a:p>
              <a:pPr algn="ctr"/>
              <a:r>
                <a:rPr lang="pt-BR" sz="2800" dirty="0">
                  <a:latin typeface="Arial" panose="020B0604020202020204" pitchFamily="34" charset="0"/>
                  <a:cs typeface="Arial" panose="020B0604020202020204" pitchFamily="34" charset="0"/>
                </a:rPr>
                <a:t>Solubilização dos cristais de </a:t>
              </a:r>
              <a:r>
                <a:rPr lang="pt-BR" sz="2800" dirty="0" err="1">
                  <a:latin typeface="Arial" panose="020B0604020202020204" pitchFamily="34" charset="0"/>
                  <a:cs typeface="Arial" panose="020B0604020202020204" pitchFamily="34" charset="0"/>
                </a:rPr>
                <a:t>Formazan</a:t>
              </a:r>
              <a:endParaRPr lang="pt-BR" sz="2800" dirty="0">
                <a:latin typeface="Arial" panose="020B0604020202020204" pitchFamily="34" charset="0"/>
                <a:cs typeface="Arial" panose="020B0604020202020204" pitchFamily="34" charset="0"/>
              </a:endParaRPr>
            </a:p>
          </p:txBody>
        </p:sp>
        <p:sp>
          <p:nvSpPr>
            <p:cNvPr id="30" name="Seta para a direita 29"/>
            <p:cNvSpPr/>
            <p:nvPr/>
          </p:nvSpPr>
          <p:spPr>
            <a:xfrm>
              <a:off x="24194913" y="22717162"/>
              <a:ext cx="882102" cy="46231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endParaRPr lang="pt-BR" dirty="0"/>
            </a:p>
          </p:txBody>
        </p:sp>
        <p:sp>
          <p:nvSpPr>
            <p:cNvPr id="19" name="CaixaDeTexto 18"/>
            <p:cNvSpPr txBox="1"/>
            <p:nvPr/>
          </p:nvSpPr>
          <p:spPr>
            <a:xfrm>
              <a:off x="26067121" y="24815257"/>
              <a:ext cx="5089708" cy="954107"/>
            </a:xfrm>
            <a:prstGeom prst="rect">
              <a:avLst/>
            </a:prstGeom>
            <a:noFill/>
          </p:spPr>
          <p:txBody>
            <a:bodyPr wrap="square" rtlCol="0">
              <a:spAutoFit/>
            </a:bodyPr>
            <a:lstStyle/>
            <a:p>
              <a:pPr algn="ctr"/>
              <a:r>
                <a:rPr lang="pt-BR" sz="2800" dirty="0">
                  <a:latin typeface="Arial" panose="020B0604020202020204" pitchFamily="34" charset="0"/>
                  <a:cs typeface="Arial" panose="020B0604020202020204" pitchFamily="34" charset="0"/>
                </a:rPr>
                <a:t>Leitura em espectrofotômetro (570nm)</a:t>
              </a:r>
            </a:p>
          </p:txBody>
        </p:sp>
        <p:pic>
          <p:nvPicPr>
            <p:cNvPr id="1030" name="Imagem 10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57973" y="21058026"/>
              <a:ext cx="6480720" cy="3748017"/>
            </a:xfrm>
            <a:prstGeom prst="rect">
              <a:avLst/>
            </a:prstGeom>
          </p:spPr>
        </p:pic>
      </p:grpSp>
      <p:sp>
        <p:nvSpPr>
          <p:cNvPr id="35" name="CaixaDeTexto 34"/>
          <p:cNvSpPr txBox="1"/>
          <p:nvPr/>
        </p:nvSpPr>
        <p:spPr>
          <a:xfrm>
            <a:off x="3456609" y="27003300"/>
            <a:ext cx="3457052" cy="584775"/>
          </a:xfrm>
          <a:prstGeom prst="rect">
            <a:avLst/>
          </a:prstGeom>
          <a:solidFill>
            <a:schemeClr val="bg1"/>
          </a:solid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3. RESULTADOS</a:t>
            </a:r>
            <a:endParaRPr lang="pt-BR" sz="3200" b="1" dirty="0">
              <a:latin typeface="Arial" panose="020B0604020202020204" pitchFamily="34" charset="0"/>
              <a:cs typeface="Arial" panose="020B0604020202020204" pitchFamily="34" charset="0"/>
            </a:endParaRPr>
          </a:p>
        </p:txBody>
      </p:sp>
      <p:grpSp>
        <p:nvGrpSpPr>
          <p:cNvPr id="57" name="Grupo 56"/>
          <p:cNvGrpSpPr/>
          <p:nvPr/>
        </p:nvGrpSpPr>
        <p:grpSpPr>
          <a:xfrm>
            <a:off x="1052176" y="9743269"/>
            <a:ext cx="29525643" cy="8043007"/>
            <a:chOff x="1052176" y="10030733"/>
            <a:chExt cx="29525643" cy="8043007"/>
          </a:xfrm>
        </p:grpSpPr>
        <p:pic>
          <p:nvPicPr>
            <p:cNvPr id="10" name="Imagem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92809" y="12654243"/>
              <a:ext cx="3288435" cy="3590973"/>
            </a:xfrm>
            <a:prstGeom prst="rect">
              <a:avLst/>
            </a:prstGeom>
          </p:spPr>
        </p:pic>
        <p:sp>
          <p:nvSpPr>
            <p:cNvPr id="12" name="Seta para a direita 11"/>
            <p:cNvSpPr/>
            <p:nvPr/>
          </p:nvSpPr>
          <p:spPr>
            <a:xfrm>
              <a:off x="20408695" y="14660270"/>
              <a:ext cx="882102" cy="46231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endParaRPr lang="pt-BR" dirty="0"/>
            </a:p>
          </p:txBody>
        </p:sp>
        <p:pic>
          <p:nvPicPr>
            <p:cNvPr id="13" name="Image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66251" y="11825029"/>
              <a:ext cx="4926235" cy="4420187"/>
            </a:xfrm>
            <a:prstGeom prst="rect">
              <a:avLst/>
            </a:prstGeom>
          </p:spPr>
        </p:pic>
        <p:sp>
          <p:nvSpPr>
            <p:cNvPr id="15" name="Retângulo de cantos arredondados 14"/>
            <p:cNvSpPr/>
            <p:nvPr/>
          </p:nvSpPr>
          <p:spPr>
            <a:xfrm>
              <a:off x="27112659" y="12900339"/>
              <a:ext cx="3465160" cy="776551"/>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r>
                <a:rPr lang="pt-BR" sz="3600" dirty="0" err="1">
                  <a:solidFill>
                    <a:schemeClr val="tx1"/>
                  </a:solidFill>
                  <a:latin typeface="Arial" panose="020B0604020202020204" pitchFamily="34" charset="0"/>
                  <a:cs typeface="Arial" panose="020B0604020202020204" pitchFamily="34" charset="0"/>
                </a:rPr>
                <a:t>Hexano</a:t>
              </a:r>
              <a:endParaRPr lang="pt-BR" sz="3600" dirty="0">
                <a:solidFill>
                  <a:schemeClr val="tx1"/>
                </a:solidFill>
                <a:latin typeface="Arial" panose="020B0604020202020204" pitchFamily="34" charset="0"/>
                <a:cs typeface="Arial" panose="020B0604020202020204" pitchFamily="34" charset="0"/>
              </a:endParaRPr>
            </a:p>
          </p:txBody>
        </p:sp>
        <p:sp>
          <p:nvSpPr>
            <p:cNvPr id="16" name="Retângulo de cantos arredondados 15"/>
            <p:cNvSpPr/>
            <p:nvPr/>
          </p:nvSpPr>
          <p:spPr>
            <a:xfrm>
              <a:off x="27112659" y="14236238"/>
              <a:ext cx="3465160" cy="776551"/>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r>
                <a:rPr lang="pt-BR" sz="3600" dirty="0">
                  <a:solidFill>
                    <a:schemeClr val="tx1"/>
                  </a:solidFill>
                  <a:latin typeface="Arial" panose="020B0604020202020204" pitchFamily="34" charset="0"/>
                  <a:cs typeface="Arial" panose="020B0604020202020204" pitchFamily="34" charset="0"/>
                </a:rPr>
                <a:t>Clorofórmio</a:t>
              </a:r>
            </a:p>
          </p:txBody>
        </p:sp>
        <p:sp>
          <p:nvSpPr>
            <p:cNvPr id="17" name="Retângulo de cantos arredondados 16"/>
            <p:cNvSpPr/>
            <p:nvPr/>
          </p:nvSpPr>
          <p:spPr>
            <a:xfrm>
              <a:off x="27112659" y="15512595"/>
              <a:ext cx="3465160" cy="776551"/>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r>
                <a:rPr lang="pt-BR" sz="3600" dirty="0">
                  <a:solidFill>
                    <a:schemeClr val="tx1"/>
                  </a:solidFill>
                  <a:latin typeface="Arial" panose="020B0604020202020204" pitchFamily="34" charset="0"/>
                  <a:cs typeface="Arial" panose="020B0604020202020204" pitchFamily="34" charset="0"/>
                </a:rPr>
                <a:t>Metanol</a:t>
              </a:r>
            </a:p>
          </p:txBody>
        </p:sp>
        <p:sp>
          <p:nvSpPr>
            <p:cNvPr id="18" name="Chave esquerda 17"/>
            <p:cNvSpPr/>
            <p:nvPr/>
          </p:nvSpPr>
          <p:spPr>
            <a:xfrm>
              <a:off x="25888523" y="12722827"/>
              <a:ext cx="857035" cy="38301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432054" tIns="216027" rIns="432054" bIns="216027" spcCol="0" rtlCol="0" anchor="ctr"/>
            <a:lstStyle/>
            <a:p>
              <a:pPr algn="ctr"/>
              <a:endParaRPr lang="pt-BR"/>
            </a:p>
          </p:txBody>
        </p:sp>
        <p:sp>
          <p:nvSpPr>
            <p:cNvPr id="21" name="CaixaDeTexto 20"/>
            <p:cNvSpPr txBox="1"/>
            <p:nvPr/>
          </p:nvSpPr>
          <p:spPr>
            <a:xfrm>
              <a:off x="1052176" y="10030733"/>
              <a:ext cx="5716801" cy="928716"/>
            </a:xfrm>
            <a:prstGeom prst="rect">
              <a:avLst/>
            </a:prstGeom>
            <a:noFill/>
          </p:spPr>
          <p:txBody>
            <a:bodyPr wrap="square" lIns="432054" tIns="216027" rIns="432054" bIns="216027" rtlCol="0">
              <a:spAutoFit/>
            </a:bodyPr>
            <a:lstStyle/>
            <a:p>
              <a:r>
                <a:rPr lang="pt-BR" sz="3200" b="1" dirty="0">
                  <a:latin typeface="Arial" panose="020B0604020202020204" pitchFamily="34" charset="0"/>
                  <a:cs typeface="Arial" panose="020B0604020202020204" pitchFamily="34" charset="0"/>
                </a:rPr>
                <a:t>2.1 Obtenção de extratos </a:t>
              </a: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96922" y="11406048"/>
              <a:ext cx="3499929" cy="283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Imagem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5192" y="14898500"/>
              <a:ext cx="3485683" cy="2586264"/>
            </a:xfrm>
            <a:prstGeom prst="rect">
              <a:avLst/>
            </a:prstGeom>
          </p:spPr>
        </p:pic>
        <p:pic>
          <p:nvPicPr>
            <p:cNvPr id="31" name="Imagem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89216" y="14891425"/>
              <a:ext cx="3545460" cy="2659095"/>
            </a:xfrm>
            <a:prstGeom prst="rect">
              <a:avLst/>
            </a:prstGeom>
          </p:spPr>
        </p:pic>
        <p:sp>
          <p:nvSpPr>
            <p:cNvPr id="1024" name="CaixaDeTexto 1023"/>
            <p:cNvSpPr txBox="1"/>
            <p:nvPr/>
          </p:nvSpPr>
          <p:spPr>
            <a:xfrm>
              <a:off x="1360597" y="14236238"/>
              <a:ext cx="3656757" cy="523220"/>
            </a:xfrm>
            <a:prstGeom prst="rect">
              <a:avLst/>
            </a:prstGeom>
            <a:noFill/>
          </p:spPr>
          <p:txBody>
            <a:bodyPr wrap="square" rtlCol="0">
              <a:spAutoFit/>
            </a:bodyPr>
            <a:lstStyle/>
            <a:p>
              <a:r>
                <a:rPr lang="pt-BR" sz="2800" i="1" dirty="0" err="1" smtClean="0">
                  <a:latin typeface="Arial" panose="020B0604020202020204" pitchFamily="34" charset="0"/>
                  <a:cs typeface="Arial" panose="020B0604020202020204" pitchFamily="34" charset="0"/>
                </a:rPr>
                <a:t>Desmarestia</a:t>
              </a:r>
              <a:r>
                <a:rPr lang="pt-BR" sz="2800" i="1" dirty="0" smtClean="0">
                  <a:latin typeface="Arial" panose="020B0604020202020204" pitchFamily="34" charset="0"/>
                  <a:cs typeface="Arial" panose="020B0604020202020204" pitchFamily="34" charset="0"/>
                </a:rPr>
                <a:t> </a:t>
              </a:r>
              <a:r>
                <a:rPr lang="pt-BR" sz="2800" i="1" dirty="0" err="1" smtClean="0">
                  <a:latin typeface="Arial" panose="020B0604020202020204" pitchFamily="34" charset="0"/>
                  <a:cs typeface="Arial" panose="020B0604020202020204" pitchFamily="34" charset="0"/>
                </a:rPr>
                <a:t>anceps</a:t>
              </a:r>
              <a:endParaRPr lang="pt-BR" sz="2800" i="1" dirty="0">
                <a:latin typeface="Arial" panose="020B0604020202020204" pitchFamily="34" charset="0"/>
                <a:cs typeface="Arial" panose="020B0604020202020204" pitchFamily="34" charset="0"/>
              </a:endParaRPr>
            </a:p>
          </p:txBody>
        </p:sp>
        <p:sp>
          <p:nvSpPr>
            <p:cNvPr id="1025" name="CaixaDeTexto 1024"/>
            <p:cNvSpPr txBox="1"/>
            <p:nvPr/>
          </p:nvSpPr>
          <p:spPr>
            <a:xfrm>
              <a:off x="2013821" y="17550520"/>
              <a:ext cx="2450900" cy="523220"/>
            </a:xfrm>
            <a:prstGeom prst="rect">
              <a:avLst/>
            </a:prstGeom>
            <a:noFill/>
          </p:spPr>
          <p:txBody>
            <a:bodyPr wrap="square" rtlCol="0">
              <a:spAutoFit/>
            </a:bodyPr>
            <a:lstStyle/>
            <a:p>
              <a:r>
                <a:rPr lang="pt-BR" sz="2800" i="1" dirty="0" err="1" smtClean="0">
                  <a:latin typeface="Arial" panose="020B0604020202020204" pitchFamily="34" charset="0"/>
                  <a:cs typeface="Arial" panose="020B0604020202020204" pitchFamily="34" charset="0"/>
                </a:rPr>
                <a:t>Iridea</a:t>
              </a:r>
              <a:r>
                <a:rPr lang="pt-BR" sz="2800" i="1" dirty="0" smtClean="0">
                  <a:latin typeface="Arial" panose="020B0604020202020204" pitchFamily="34" charset="0"/>
                  <a:cs typeface="Arial" panose="020B0604020202020204" pitchFamily="34" charset="0"/>
                </a:rPr>
                <a:t> cordata</a:t>
              </a:r>
              <a:endParaRPr lang="pt-BR" sz="2800" i="1" dirty="0">
                <a:latin typeface="Arial" panose="020B0604020202020204" pitchFamily="34" charset="0"/>
                <a:cs typeface="Arial" panose="020B0604020202020204" pitchFamily="34" charset="0"/>
              </a:endParaRPr>
            </a:p>
          </p:txBody>
        </p:sp>
        <p:sp>
          <p:nvSpPr>
            <p:cNvPr id="1027" name="CaixaDeTexto 1026"/>
            <p:cNvSpPr txBox="1"/>
            <p:nvPr/>
          </p:nvSpPr>
          <p:spPr>
            <a:xfrm>
              <a:off x="5353384" y="17501335"/>
              <a:ext cx="3381292" cy="523220"/>
            </a:xfrm>
            <a:prstGeom prst="rect">
              <a:avLst/>
            </a:prstGeom>
            <a:noFill/>
          </p:spPr>
          <p:txBody>
            <a:bodyPr wrap="square" rtlCol="0">
              <a:spAutoFit/>
            </a:bodyPr>
            <a:lstStyle/>
            <a:p>
              <a:r>
                <a:rPr lang="pt-BR" sz="2800" i="1" dirty="0" err="1" smtClean="0">
                  <a:latin typeface="Arial" panose="020B0604020202020204" pitchFamily="34" charset="0"/>
                  <a:cs typeface="Arial" panose="020B0604020202020204" pitchFamily="34" charset="0"/>
                </a:rPr>
                <a:t>Ascoseira</a:t>
              </a:r>
              <a:r>
                <a:rPr lang="pt-BR" sz="2800" i="1" dirty="0" smtClean="0">
                  <a:latin typeface="Arial" panose="020B0604020202020204" pitchFamily="34" charset="0"/>
                  <a:cs typeface="Arial" panose="020B0604020202020204" pitchFamily="34" charset="0"/>
                </a:rPr>
                <a:t> </a:t>
              </a:r>
              <a:r>
                <a:rPr lang="pt-BR" sz="2800" i="1" dirty="0" err="1" smtClean="0">
                  <a:latin typeface="Arial" panose="020B0604020202020204" pitchFamily="34" charset="0"/>
                  <a:cs typeface="Arial" panose="020B0604020202020204" pitchFamily="34" charset="0"/>
                </a:rPr>
                <a:t>mirabilis</a:t>
              </a:r>
              <a:endParaRPr lang="pt-BR" sz="2800" i="1" dirty="0">
                <a:latin typeface="Arial" panose="020B0604020202020204" pitchFamily="34" charset="0"/>
                <a:cs typeface="Arial" panose="020B0604020202020204" pitchFamily="34" charset="0"/>
              </a:endParaRPr>
            </a:p>
          </p:txBody>
        </p:sp>
        <p:pic>
          <p:nvPicPr>
            <p:cNvPr id="1029" name="Imagem 10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51572" y="13579436"/>
              <a:ext cx="2956229" cy="2772286"/>
            </a:xfrm>
            <a:prstGeom prst="rect">
              <a:avLst/>
            </a:prstGeom>
          </p:spPr>
        </p:pic>
        <p:sp>
          <p:nvSpPr>
            <p:cNvPr id="38" name="Seta para a direita 37"/>
            <p:cNvSpPr/>
            <p:nvPr/>
          </p:nvSpPr>
          <p:spPr>
            <a:xfrm>
              <a:off x="14176152" y="14660270"/>
              <a:ext cx="882102" cy="46231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spcCol="0" rtlCol="0" anchor="ctr"/>
            <a:lstStyle/>
            <a:p>
              <a:pPr algn="ctr"/>
              <a:endParaRPr lang="pt-BR" dirty="0"/>
            </a:p>
          </p:txBody>
        </p:sp>
        <p:sp>
          <p:nvSpPr>
            <p:cNvPr id="32" name="CaixaDeTexto 31"/>
            <p:cNvSpPr txBox="1"/>
            <p:nvPr/>
          </p:nvSpPr>
          <p:spPr>
            <a:xfrm>
              <a:off x="10203078" y="16420450"/>
              <a:ext cx="3957874" cy="954107"/>
            </a:xfrm>
            <a:prstGeom prst="rect">
              <a:avLst/>
            </a:prstGeom>
            <a:noFill/>
          </p:spPr>
          <p:txBody>
            <a:bodyPr wrap="square" rtlCol="0">
              <a:spAutoFit/>
            </a:bodyPr>
            <a:lstStyle/>
            <a:p>
              <a:r>
                <a:rPr lang="pt-BR" sz="2800" dirty="0" smtClean="0">
                  <a:latin typeface="Arial" panose="020B0604020202020204" pitchFamily="34" charset="0"/>
                  <a:cs typeface="Arial" panose="020B0604020202020204" pitchFamily="34" charset="0"/>
                </a:rPr>
                <a:t>Trituração da alga seca</a:t>
              </a:r>
            </a:p>
            <a:p>
              <a:endParaRPr lang="pt-BR" sz="2800" dirty="0">
                <a:latin typeface="Arial" panose="020B0604020202020204" pitchFamily="34" charset="0"/>
                <a:cs typeface="Arial" panose="020B0604020202020204" pitchFamily="34" charset="0"/>
              </a:endParaRPr>
            </a:p>
          </p:txBody>
        </p:sp>
        <p:sp>
          <p:nvSpPr>
            <p:cNvPr id="33" name="CaixaDeTexto 32"/>
            <p:cNvSpPr txBox="1"/>
            <p:nvPr/>
          </p:nvSpPr>
          <p:spPr>
            <a:xfrm>
              <a:off x="15876823" y="16398932"/>
              <a:ext cx="4105089" cy="523220"/>
            </a:xfrm>
            <a:prstGeom prst="rect">
              <a:avLst/>
            </a:prstGeom>
            <a:noFill/>
          </p:spPr>
          <p:txBody>
            <a:bodyPr wrap="square" rtlCol="0">
              <a:spAutoFit/>
            </a:bodyPr>
            <a:lstStyle/>
            <a:p>
              <a:r>
                <a:rPr lang="pt-BR" sz="2800" dirty="0" smtClean="0">
                  <a:latin typeface="Arial" panose="020B0604020202020204" pitchFamily="34" charset="0"/>
                  <a:cs typeface="Arial" panose="020B0604020202020204" pitchFamily="34" charset="0"/>
                </a:rPr>
                <a:t>Sonda  de Ultrassom</a:t>
              </a:r>
              <a:endParaRPr lang="pt-BR" sz="2800" dirty="0">
                <a:latin typeface="Arial" panose="020B0604020202020204" pitchFamily="34" charset="0"/>
                <a:cs typeface="Arial" panose="020B0604020202020204" pitchFamily="34" charset="0"/>
              </a:endParaRPr>
            </a:p>
          </p:txBody>
        </p:sp>
        <p:sp>
          <p:nvSpPr>
            <p:cNvPr id="34" name="CaixaDeTexto 33"/>
            <p:cNvSpPr txBox="1"/>
            <p:nvPr/>
          </p:nvSpPr>
          <p:spPr>
            <a:xfrm>
              <a:off x="22700922" y="16398932"/>
              <a:ext cx="1872208" cy="523220"/>
            </a:xfrm>
            <a:prstGeom prst="rect">
              <a:avLst/>
            </a:prstGeom>
            <a:noFill/>
          </p:spPr>
          <p:txBody>
            <a:bodyPr wrap="square" rtlCol="0">
              <a:spAutoFit/>
            </a:bodyPr>
            <a:lstStyle/>
            <a:p>
              <a:r>
                <a:rPr lang="pt-BR" sz="2800" dirty="0" smtClean="0">
                  <a:latin typeface="Arial" panose="020B0604020202020204" pitchFamily="34" charset="0"/>
                  <a:cs typeface="Arial" panose="020B0604020202020204" pitchFamily="34" charset="0"/>
                </a:rPr>
                <a:t>Extratos</a:t>
              </a:r>
              <a:endParaRPr lang="pt-BR" sz="2800" dirty="0">
                <a:latin typeface="Arial" panose="020B0604020202020204" pitchFamily="34" charset="0"/>
                <a:cs typeface="Arial" panose="020B0604020202020204" pitchFamily="34" charset="0"/>
              </a:endParaRPr>
            </a:p>
          </p:txBody>
        </p:sp>
        <p:pic>
          <p:nvPicPr>
            <p:cNvPr id="36" name="Imagem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89216" y="11437868"/>
              <a:ext cx="3701533" cy="2824014"/>
            </a:xfrm>
            <a:prstGeom prst="rect">
              <a:avLst/>
            </a:prstGeom>
          </p:spPr>
        </p:pic>
        <p:sp>
          <p:nvSpPr>
            <p:cNvPr id="37" name="CaixaDeTexto 36"/>
            <p:cNvSpPr txBox="1"/>
            <p:nvPr/>
          </p:nvSpPr>
          <p:spPr>
            <a:xfrm>
              <a:off x="5041994" y="14236238"/>
              <a:ext cx="4372335" cy="523220"/>
            </a:xfrm>
            <a:prstGeom prst="rect">
              <a:avLst/>
            </a:prstGeom>
            <a:noFill/>
          </p:spPr>
          <p:txBody>
            <a:bodyPr wrap="square" rtlCol="0">
              <a:spAutoFit/>
            </a:bodyPr>
            <a:lstStyle/>
            <a:p>
              <a:r>
                <a:rPr lang="pt-BR" sz="2800" i="1" dirty="0" err="1">
                  <a:latin typeface="Arial" panose="020B0604020202020204" pitchFamily="34" charset="0"/>
                  <a:cs typeface="Arial" panose="020B0604020202020204" pitchFamily="34" charset="0"/>
                </a:rPr>
                <a:t>Cystosphaera</a:t>
              </a:r>
              <a:r>
                <a:rPr lang="pt-BR" sz="2800" i="1" dirty="0">
                  <a:latin typeface="Arial" panose="020B0604020202020204" pitchFamily="34" charset="0"/>
                  <a:cs typeface="Arial" panose="020B0604020202020204" pitchFamily="34" charset="0"/>
                </a:rPr>
                <a:t> </a:t>
              </a:r>
              <a:r>
                <a:rPr lang="pt-BR" sz="2800" i="1" dirty="0" err="1">
                  <a:latin typeface="Arial" panose="020B0604020202020204" pitchFamily="34" charset="0"/>
                  <a:cs typeface="Arial" panose="020B0604020202020204" pitchFamily="34" charset="0"/>
                </a:rPr>
                <a:t>jacquinotti</a:t>
              </a:r>
              <a:endParaRPr lang="pt-BR" sz="2800" dirty="0">
                <a:latin typeface="Arial" panose="020B0604020202020204" pitchFamily="34" charset="0"/>
                <a:cs typeface="Arial" panose="020B0604020202020204" pitchFamily="34" charset="0"/>
              </a:endParaRPr>
            </a:p>
          </p:txBody>
        </p:sp>
      </p:grpSp>
      <p:sp>
        <p:nvSpPr>
          <p:cNvPr id="39" name="CaixaDeTexto 38"/>
          <p:cNvSpPr txBox="1"/>
          <p:nvPr/>
        </p:nvSpPr>
        <p:spPr>
          <a:xfrm>
            <a:off x="1512393" y="28011412"/>
            <a:ext cx="7488832" cy="6001643"/>
          </a:xfrm>
          <a:prstGeom prst="rect">
            <a:avLst/>
          </a:prstGeom>
          <a:solidFill>
            <a:schemeClr val="bg1"/>
          </a:solidFill>
        </p:spPr>
        <p:txBody>
          <a:bodyPr wrap="square" rtlCol="0">
            <a:spAutoFit/>
          </a:bodyPr>
          <a:lstStyle/>
          <a:p>
            <a:pPr algn="just"/>
            <a:r>
              <a:rPr lang="pt-BR" sz="3200" dirty="0" smtClean="0">
                <a:latin typeface="Arial" panose="020B0604020202020204" pitchFamily="34" charset="0"/>
                <a:cs typeface="Arial" panose="020B0604020202020204" pitchFamily="34" charset="0"/>
              </a:rPr>
              <a:t>   Os </a:t>
            </a:r>
            <a:r>
              <a:rPr lang="pt-BR" sz="3200" dirty="0">
                <a:latin typeface="Arial" panose="020B0604020202020204" pitchFamily="34" charset="0"/>
                <a:cs typeface="Arial" panose="020B0604020202020204" pitchFamily="34" charset="0"/>
              </a:rPr>
              <a:t>extratos hexânico, clorofórmico e metanólico das algas </a:t>
            </a:r>
            <a:r>
              <a:rPr lang="pt-BR" sz="3200" i="1" dirty="0">
                <a:latin typeface="Arial" panose="020B0604020202020204" pitchFamily="34" charset="0"/>
                <a:cs typeface="Arial" panose="020B0604020202020204" pitchFamily="34" charset="0"/>
              </a:rPr>
              <a:t>A. </a:t>
            </a:r>
            <a:r>
              <a:rPr lang="pt-BR" sz="3200" i="1" dirty="0" err="1">
                <a:latin typeface="Arial" panose="020B0604020202020204" pitchFamily="34" charset="0"/>
                <a:cs typeface="Arial" panose="020B0604020202020204" pitchFamily="34" charset="0"/>
              </a:rPr>
              <a:t>Mirabilis</a:t>
            </a:r>
            <a:r>
              <a:rPr lang="pt-BR" sz="3200" dirty="0">
                <a:latin typeface="Arial" panose="020B0604020202020204" pitchFamily="34" charset="0"/>
                <a:cs typeface="Arial" panose="020B0604020202020204" pitchFamily="34" charset="0"/>
              </a:rPr>
              <a:t> e </a:t>
            </a:r>
            <a:r>
              <a:rPr lang="pt-BR" sz="3200" i="1" dirty="0">
                <a:latin typeface="Arial" panose="020B0604020202020204" pitchFamily="34" charset="0"/>
                <a:cs typeface="Arial" panose="020B0604020202020204" pitchFamily="34" charset="0"/>
              </a:rPr>
              <a:t>C. </a:t>
            </a:r>
            <a:r>
              <a:rPr lang="pt-BR" sz="3200" i="1" dirty="0" err="1">
                <a:latin typeface="Arial" panose="020B0604020202020204" pitchFamily="34" charset="0"/>
                <a:cs typeface="Arial" panose="020B0604020202020204" pitchFamily="34" charset="0"/>
              </a:rPr>
              <a:t>Jacquinotii</a:t>
            </a:r>
            <a:r>
              <a:rPr lang="pt-BR" sz="3200" dirty="0">
                <a:latin typeface="Arial" panose="020B0604020202020204" pitchFamily="34" charset="0"/>
                <a:cs typeface="Arial" panose="020B0604020202020204" pitchFamily="34" charset="0"/>
              </a:rPr>
              <a:t> não apresentaram </a:t>
            </a:r>
            <a:r>
              <a:rPr lang="pt-BR" sz="3200" dirty="0" err="1">
                <a:latin typeface="Arial" panose="020B0604020202020204" pitchFamily="34" charset="0"/>
                <a:cs typeface="Arial" panose="020B0604020202020204" pitchFamily="34" charset="0"/>
              </a:rPr>
              <a:t>citotoxicidade</a:t>
            </a:r>
            <a:r>
              <a:rPr lang="pt-BR" sz="3200" dirty="0">
                <a:latin typeface="Arial" panose="020B0604020202020204" pitchFamily="34" charset="0"/>
                <a:cs typeface="Arial" panose="020B0604020202020204" pitchFamily="34" charset="0"/>
              </a:rPr>
              <a:t> contra a linhagem tumoral HCT-116 nas concentrações testadas em 24, 48 e 72h. Com relação à macroalga </a:t>
            </a:r>
            <a:r>
              <a:rPr lang="pt-BR" sz="3200" i="1" dirty="0">
                <a:latin typeface="Arial" panose="020B0604020202020204" pitchFamily="34" charset="0"/>
                <a:cs typeface="Arial" panose="020B0604020202020204" pitchFamily="34" charset="0"/>
              </a:rPr>
              <a:t>I. cordata</a:t>
            </a:r>
            <a:r>
              <a:rPr lang="pt-BR" sz="3200" dirty="0">
                <a:latin typeface="Arial" panose="020B0604020202020204" pitchFamily="34" charset="0"/>
                <a:cs typeface="Arial" panose="020B0604020202020204" pitchFamily="34" charset="0"/>
              </a:rPr>
              <a:t>, </a:t>
            </a:r>
            <a:r>
              <a:rPr lang="pt-BR" sz="3200" dirty="0" smtClean="0">
                <a:latin typeface="Arial" panose="020B0604020202020204" pitchFamily="34" charset="0"/>
                <a:cs typeface="Arial" panose="020B0604020202020204" pitchFamily="34" charset="0"/>
              </a:rPr>
              <a:t>os extratos apolares (hexânico e clorofómico) foram citotóxicos. Os </a:t>
            </a:r>
            <a:r>
              <a:rPr lang="pt-BR" sz="3200" dirty="0">
                <a:latin typeface="Arial" panose="020B0604020202020204" pitchFamily="34" charset="0"/>
                <a:cs typeface="Arial" panose="020B0604020202020204" pitchFamily="34" charset="0"/>
              </a:rPr>
              <a:t>três extratos de </a:t>
            </a:r>
            <a:r>
              <a:rPr lang="pt-BR" sz="3200" i="1" dirty="0">
                <a:latin typeface="Arial" panose="020B0604020202020204" pitchFamily="34" charset="0"/>
                <a:cs typeface="Arial" panose="020B0604020202020204" pitchFamily="34" charset="0"/>
              </a:rPr>
              <a:t>D. anceps</a:t>
            </a:r>
            <a:r>
              <a:rPr lang="pt-BR" sz="3200" dirty="0">
                <a:latin typeface="Arial" panose="020B0604020202020204" pitchFamily="34" charset="0"/>
                <a:cs typeface="Arial" panose="020B0604020202020204" pitchFamily="34" charset="0"/>
              </a:rPr>
              <a:t> apresentaram citotoxicidade contra a linhagem HCT-116 nos três </a:t>
            </a:r>
            <a:r>
              <a:rPr lang="pt-BR" sz="3200" dirty="0" smtClean="0">
                <a:latin typeface="Arial" panose="020B0604020202020204" pitchFamily="34" charset="0"/>
                <a:cs typeface="Arial" panose="020B0604020202020204" pitchFamily="34" charset="0"/>
              </a:rPr>
              <a:t>tempos testados (Tabela 1).</a:t>
            </a:r>
            <a:endParaRPr lang="pt-BR" sz="3200" dirty="0">
              <a:latin typeface="Arial" panose="020B0604020202020204" pitchFamily="34" charset="0"/>
              <a:cs typeface="Arial" panose="020B0604020202020204" pitchFamily="34" charset="0"/>
            </a:endParaRPr>
          </a:p>
        </p:txBody>
      </p:sp>
      <p:sp>
        <p:nvSpPr>
          <p:cNvPr id="40" name="CaixaDeTexto 39"/>
          <p:cNvSpPr txBox="1"/>
          <p:nvPr/>
        </p:nvSpPr>
        <p:spPr>
          <a:xfrm>
            <a:off x="24194913" y="26571252"/>
            <a:ext cx="4190461" cy="584775"/>
          </a:xfrm>
          <a:prstGeom prst="rect">
            <a:avLst/>
          </a:prstGeom>
          <a:solidFill>
            <a:schemeClr val="bg1"/>
          </a:solid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4. DISCUSSÃO</a:t>
            </a:r>
            <a:endParaRPr lang="pt-BR" sz="3200" b="1" dirty="0">
              <a:latin typeface="Arial" panose="020B0604020202020204" pitchFamily="34" charset="0"/>
              <a:cs typeface="Arial" panose="020B0604020202020204" pitchFamily="34" charset="0"/>
            </a:endParaRPr>
          </a:p>
        </p:txBody>
      </p:sp>
      <p:sp>
        <p:nvSpPr>
          <p:cNvPr id="41" name="CaixaDeTexto 40"/>
          <p:cNvSpPr txBox="1"/>
          <p:nvPr/>
        </p:nvSpPr>
        <p:spPr>
          <a:xfrm>
            <a:off x="21818649" y="27507356"/>
            <a:ext cx="9577064" cy="8956298"/>
          </a:xfrm>
          <a:prstGeom prst="rect">
            <a:avLst/>
          </a:prstGeom>
          <a:solidFill>
            <a:schemeClr val="bg1"/>
          </a:solidFill>
        </p:spPr>
        <p:txBody>
          <a:bodyPr wrap="square" rtlCol="0">
            <a:spAutoFit/>
          </a:bodyPr>
          <a:lstStyle/>
          <a:p>
            <a:pPr algn="just"/>
            <a:r>
              <a:rPr lang="pt-BR" sz="3200" dirty="0" smtClean="0">
                <a:latin typeface="Arial" panose="020B0604020202020204" pitchFamily="34" charset="0"/>
                <a:cs typeface="Arial" panose="020B0604020202020204" pitchFamily="34" charset="0"/>
              </a:rPr>
              <a:t>     Este estudo mostrou que os extratos apolares de </a:t>
            </a:r>
            <a:r>
              <a:rPr lang="pt-BR" sz="3200" i="1" dirty="0" smtClean="0">
                <a:latin typeface="Arial" panose="020B0604020202020204" pitchFamily="34" charset="0"/>
                <a:cs typeface="Arial" panose="020B0604020202020204" pitchFamily="34" charset="0"/>
              </a:rPr>
              <a:t>I. cordata </a:t>
            </a:r>
            <a:r>
              <a:rPr lang="pt-BR" sz="3200" dirty="0" smtClean="0">
                <a:latin typeface="Arial" panose="020B0604020202020204" pitchFamily="34" charset="0"/>
                <a:cs typeface="Arial" panose="020B0604020202020204" pitchFamily="34" charset="0"/>
              </a:rPr>
              <a:t>e os três extratos de </a:t>
            </a:r>
            <a:r>
              <a:rPr lang="pt-BR" sz="3200" i="1" dirty="0" smtClean="0">
                <a:latin typeface="Arial" panose="020B0604020202020204" pitchFamily="34" charset="0"/>
                <a:cs typeface="Arial" panose="020B0604020202020204" pitchFamily="34" charset="0"/>
              </a:rPr>
              <a:t>D anceps </a:t>
            </a:r>
            <a:r>
              <a:rPr lang="pt-BR" sz="3200" dirty="0" smtClean="0">
                <a:latin typeface="Arial" panose="020B0604020202020204" pitchFamily="34" charset="0"/>
                <a:cs typeface="Arial" panose="020B0604020202020204" pitchFamily="34" charset="0"/>
              </a:rPr>
              <a:t>apresentaram  atividade antitumoral. </a:t>
            </a:r>
            <a:r>
              <a:rPr lang="pt-BR" sz="3200" smtClean="0">
                <a:latin typeface="Arial" panose="020B0604020202020204" pitchFamily="34" charset="0"/>
                <a:cs typeface="Arial" panose="020B0604020202020204" pitchFamily="34" charset="0"/>
              </a:rPr>
              <a:t>Extratos </a:t>
            </a:r>
            <a:r>
              <a:rPr lang="pt-BR" sz="3200" dirty="0" smtClean="0">
                <a:latin typeface="Arial" panose="020B0604020202020204" pitchFamily="34" charset="0"/>
                <a:cs typeface="Arial" panose="020B0604020202020204" pitchFamily="34" charset="0"/>
              </a:rPr>
              <a:t>apolares, no geral, são ricos em ácidos graxos poli-insaturados. Já extratos de polaridade intermediária e polares podem apresentar  em sua composição florotaninos, carotenoides, flavonoides e fucoxantina. </a:t>
            </a:r>
          </a:p>
          <a:p>
            <a:pPr algn="just"/>
            <a:r>
              <a:rPr lang="pt-BR" sz="3200" dirty="0" smtClean="0">
                <a:latin typeface="Arial" panose="020B0604020202020204" pitchFamily="34" charset="0"/>
                <a:cs typeface="Arial" panose="020B0604020202020204" pitchFamily="34" charset="0"/>
              </a:rPr>
              <a:t>     Poucos estudos demonstraram </a:t>
            </a:r>
            <a:r>
              <a:rPr lang="pt-BR" sz="3200" dirty="0">
                <a:latin typeface="Arial" panose="020B0604020202020204" pitchFamily="34" charset="0"/>
                <a:cs typeface="Arial" panose="020B0604020202020204" pitchFamily="34" charset="0"/>
              </a:rPr>
              <a:t>a atividade </a:t>
            </a:r>
            <a:r>
              <a:rPr lang="pt-BR" sz="3200" dirty="0" smtClean="0">
                <a:latin typeface="Arial" panose="020B0604020202020204" pitchFamily="34" charset="0"/>
                <a:cs typeface="Arial" panose="020B0604020202020204" pitchFamily="34" charset="0"/>
              </a:rPr>
              <a:t>antitumoral </a:t>
            </a:r>
            <a:r>
              <a:rPr lang="pt-BR" sz="3200" dirty="0">
                <a:latin typeface="Arial" panose="020B0604020202020204" pitchFamily="34" charset="0"/>
                <a:cs typeface="Arial" panose="020B0604020202020204" pitchFamily="34" charset="0"/>
              </a:rPr>
              <a:t>de macroalgas antárticas devido a dificuldade de acesso à biomassa. Por sobreviverem em um ambiente competitivo e hostil, as algas antárticas desenvolveram estratégias de defesa que resultaram em um nível significativo de diversidade química e estrutural. Devido a sua grande biodiversidade, as algas podem ser fonte de uma variedade de estruturas químicas novas com potencial aplicação na criação de novos fármacos. </a:t>
            </a:r>
          </a:p>
        </p:txBody>
      </p:sp>
      <p:sp>
        <p:nvSpPr>
          <p:cNvPr id="42" name="CaixaDeTexto 41"/>
          <p:cNvSpPr txBox="1"/>
          <p:nvPr/>
        </p:nvSpPr>
        <p:spPr>
          <a:xfrm>
            <a:off x="5832873" y="36940404"/>
            <a:ext cx="5773203" cy="584775"/>
          </a:xfrm>
          <a:prstGeom prst="rect">
            <a:avLst/>
          </a:prstGeom>
          <a:solidFill>
            <a:schemeClr val="bg1"/>
          </a:solidFill>
        </p:spPr>
        <p:txBody>
          <a:bodyPr wrap="square" rtlCol="0">
            <a:spAutoFit/>
          </a:bodyPr>
          <a:lstStyle/>
          <a:p>
            <a:r>
              <a:rPr lang="pt-BR" sz="3200" b="1" dirty="0" smtClean="0">
                <a:latin typeface="Arial" panose="020B0604020202020204" pitchFamily="34" charset="0"/>
                <a:cs typeface="Arial" panose="020B0604020202020204" pitchFamily="34" charset="0"/>
              </a:rPr>
              <a:t>5. CONSIDERAÇÕES FINAIS</a:t>
            </a:r>
            <a:endParaRPr lang="pt-BR" sz="3200" b="1" dirty="0">
              <a:latin typeface="Arial" panose="020B0604020202020204" pitchFamily="34" charset="0"/>
              <a:cs typeface="Arial" panose="020B0604020202020204" pitchFamily="34" charset="0"/>
            </a:endParaRPr>
          </a:p>
        </p:txBody>
      </p:sp>
      <p:sp>
        <p:nvSpPr>
          <p:cNvPr id="43" name="CaixaDeTexto 42"/>
          <p:cNvSpPr txBox="1"/>
          <p:nvPr/>
        </p:nvSpPr>
        <p:spPr>
          <a:xfrm>
            <a:off x="2520505" y="37876508"/>
            <a:ext cx="12025336" cy="2554545"/>
          </a:xfrm>
          <a:prstGeom prst="rect">
            <a:avLst/>
          </a:prstGeom>
          <a:solidFill>
            <a:schemeClr val="bg1"/>
          </a:solidFill>
        </p:spPr>
        <p:txBody>
          <a:bodyPr wrap="square" rtlCol="0">
            <a:spAutoFit/>
          </a:bodyPr>
          <a:lstStyle/>
          <a:p>
            <a:pPr algn="just"/>
            <a:r>
              <a:rPr lang="pt-BR" sz="3200" dirty="0" smtClean="0">
                <a:latin typeface="Arial" panose="020B0604020202020204" pitchFamily="34" charset="0"/>
                <a:cs typeface="Arial" panose="020B0604020202020204" pitchFamily="34" charset="0"/>
              </a:rPr>
              <a:t>   Estes resultados sugerem que as algas </a:t>
            </a:r>
            <a:r>
              <a:rPr lang="pt-BR" sz="3200" i="1" dirty="0" smtClean="0">
                <a:latin typeface="Arial" panose="020B0604020202020204" pitchFamily="34" charset="0"/>
                <a:cs typeface="Arial" panose="020B0604020202020204" pitchFamily="34" charset="0"/>
              </a:rPr>
              <a:t>D. anceps</a:t>
            </a:r>
            <a:r>
              <a:rPr lang="pt-BR" sz="3200" dirty="0" smtClean="0">
                <a:latin typeface="Arial" panose="020B0604020202020204" pitchFamily="34" charset="0"/>
                <a:cs typeface="Arial" panose="020B0604020202020204" pitchFamily="34" charset="0"/>
              </a:rPr>
              <a:t> e </a:t>
            </a:r>
            <a:r>
              <a:rPr lang="pt-BR" sz="3200" i="1" dirty="0" smtClean="0">
                <a:latin typeface="Arial" panose="020B0604020202020204" pitchFamily="34" charset="0"/>
                <a:cs typeface="Arial" panose="020B0604020202020204" pitchFamily="34" charset="0"/>
              </a:rPr>
              <a:t>I. cordata</a:t>
            </a:r>
            <a:r>
              <a:rPr lang="pt-BR" sz="3200" dirty="0" smtClean="0">
                <a:latin typeface="Arial" panose="020B0604020202020204" pitchFamily="34" charset="0"/>
                <a:cs typeface="Arial" panose="020B0604020202020204" pitchFamily="34" charset="0"/>
              </a:rPr>
              <a:t> apresentam atividade antitumoral contra a linhagem de câncer de cólon e reto (HCT-116), sendo promissora candidata para análise do perfil químico e isolamento de compostos com potencial atividade anticâncer. </a:t>
            </a:r>
            <a:endParaRPr lang="pt-BR" dirty="0"/>
          </a:p>
        </p:txBody>
      </p:sp>
      <p:sp>
        <p:nvSpPr>
          <p:cNvPr id="44" name="CaixaDeTexto 43"/>
          <p:cNvSpPr txBox="1"/>
          <p:nvPr/>
        </p:nvSpPr>
        <p:spPr>
          <a:xfrm>
            <a:off x="2304481" y="41560574"/>
            <a:ext cx="1941478" cy="646331"/>
          </a:xfrm>
          <a:prstGeom prst="rect">
            <a:avLst/>
          </a:prstGeom>
          <a:noFill/>
        </p:spPr>
        <p:txBody>
          <a:bodyPr wrap="square" rtlCol="0">
            <a:spAutoFit/>
          </a:bodyPr>
          <a:lstStyle/>
          <a:p>
            <a:r>
              <a:rPr lang="pt-BR" sz="3600" b="1" dirty="0" smtClean="0">
                <a:latin typeface="Arial" panose="020B0604020202020204" pitchFamily="34" charset="0"/>
                <a:cs typeface="Arial" panose="020B0604020202020204" pitchFamily="34" charset="0"/>
              </a:rPr>
              <a:t>Apoio</a:t>
            </a:r>
            <a:endParaRPr lang="pt-BR" sz="3600" b="1" dirty="0">
              <a:latin typeface="Arial" panose="020B0604020202020204" pitchFamily="34" charset="0"/>
              <a:cs typeface="Arial" panose="020B0604020202020204" pitchFamily="34" charset="0"/>
            </a:endParaRPr>
          </a:p>
        </p:txBody>
      </p:sp>
      <p:sp>
        <p:nvSpPr>
          <p:cNvPr id="45" name="CaixaDeTexto 44"/>
          <p:cNvSpPr txBox="1"/>
          <p:nvPr/>
        </p:nvSpPr>
        <p:spPr>
          <a:xfrm>
            <a:off x="22482829" y="36859685"/>
            <a:ext cx="7400716" cy="584775"/>
          </a:xfrm>
          <a:prstGeom prst="rect">
            <a:avLst/>
          </a:prstGeom>
          <a:solidFill>
            <a:schemeClr val="bg1"/>
          </a:solidFill>
        </p:spPr>
        <p:txBody>
          <a:bodyPr wrap="square" rtlCol="0">
            <a:spAutoFit/>
          </a:bodyPr>
          <a:lstStyle/>
          <a:p>
            <a:r>
              <a:rPr lang="pt-BR" sz="3200" b="1" dirty="0" smtClean="0">
                <a:latin typeface="Arial" panose="020B0604020202020204" pitchFamily="34" charset="0"/>
                <a:cs typeface="Arial" panose="020B0604020202020204" pitchFamily="34" charset="0"/>
              </a:rPr>
              <a:t>6. REFERÊNCIAS BIBLIOGRÁFICAS</a:t>
            </a:r>
            <a:endParaRPr lang="pt-BR" sz="3200" b="1" dirty="0">
              <a:latin typeface="Arial" panose="020B0604020202020204" pitchFamily="34" charset="0"/>
              <a:cs typeface="Arial" panose="020B0604020202020204" pitchFamily="34" charset="0"/>
            </a:endParaRPr>
          </a:p>
        </p:txBody>
      </p:sp>
      <p:pic>
        <p:nvPicPr>
          <p:cNvPr id="46" name="Imagem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45413" y="40633370"/>
            <a:ext cx="3482253" cy="2283698"/>
          </a:xfrm>
          <a:prstGeom prst="rect">
            <a:avLst/>
          </a:prstGeom>
        </p:spPr>
      </p:pic>
      <p:pic>
        <p:nvPicPr>
          <p:cNvPr id="47" name="Imagem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78533" y="40612188"/>
            <a:ext cx="2507709" cy="2304880"/>
          </a:xfrm>
          <a:prstGeom prst="rect">
            <a:avLst/>
          </a:prstGeom>
        </p:spPr>
      </p:pic>
      <p:pic>
        <p:nvPicPr>
          <p:cNvPr id="48" name="Imagem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105682" y="40855664"/>
            <a:ext cx="2448272" cy="2061703"/>
          </a:xfrm>
          <a:prstGeom prst="rect">
            <a:avLst/>
          </a:prstGeom>
        </p:spPr>
      </p:pic>
      <p:pic>
        <p:nvPicPr>
          <p:cNvPr id="49" name="Imagem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117410" y="40828836"/>
            <a:ext cx="1956823" cy="2088532"/>
          </a:xfrm>
          <a:prstGeom prst="rect">
            <a:avLst/>
          </a:prstGeom>
        </p:spPr>
      </p:pic>
      <p:pic>
        <p:nvPicPr>
          <p:cNvPr id="51"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801425" y="40756828"/>
            <a:ext cx="1751340" cy="201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2" cstate="print"/>
          <a:srcRect/>
          <a:stretch>
            <a:fillRect/>
          </a:stretch>
        </p:blipFill>
        <p:spPr bwMode="auto">
          <a:xfrm>
            <a:off x="9865321" y="28299444"/>
            <a:ext cx="11229121" cy="7920880"/>
          </a:xfrm>
          <a:prstGeom prst="rect">
            <a:avLst/>
          </a:prstGeom>
          <a:noFill/>
          <a:ln w="9525">
            <a:noFill/>
            <a:miter lim="800000"/>
            <a:headEnd/>
            <a:tailEnd/>
          </a:ln>
        </p:spPr>
      </p:pic>
      <p:sp>
        <p:nvSpPr>
          <p:cNvPr id="60" name="CaixaDeTexto 59"/>
          <p:cNvSpPr txBox="1"/>
          <p:nvPr/>
        </p:nvSpPr>
        <p:spPr>
          <a:xfrm>
            <a:off x="10009337" y="27366242"/>
            <a:ext cx="11017224" cy="1077218"/>
          </a:xfrm>
          <a:prstGeom prst="rect">
            <a:avLst/>
          </a:prstGeom>
          <a:solidFill>
            <a:schemeClr val="bg1"/>
          </a:solidFill>
        </p:spPr>
        <p:txBody>
          <a:bodyPr wrap="square" rtlCol="0">
            <a:spAutoFit/>
          </a:bodyPr>
          <a:lstStyle/>
          <a:p>
            <a:pPr algn="just"/>
            <a:r>
              <a:rPr lang="pt-BR" sz="3200" dirty="0" smtClean="0">
                <a:latin typeface="Arial" pitchFamily="34" charset="0"/>
                <a:cs typeface="Arial" pitchFamily="34" charset="0"/>
              </a:rPr>
              <a:t>Tabela 1. Atividade antitumoral de quatro espécies de macroalgas antárticas</a:t>
            </a:r>
            <a:endParaRPr lang="pt-BR" sz="3200" dirty="0">
              <a:latin typeface="Arial" pitchFamily="34" charset="0"/>
              <a:cs typeface="Arial" pitchFamily="34" charset="0"/>
            </a:endParaRPr>
          </a:p>
        </p:txBody>
      </p:sp>
      <p:sp>
        <p:nvSpPr>
          <p:cNvPr id="63" name="CaixaDeTexto 62"/>
          <p:cNvSpPr txBox="1"/>
          <p:nvPr/>
        </p:nvSpPr>
        <p:spPr>
          <a:xfrm>
            <a:off x="20810537" y="37660484"/>
            <a:ext cx="10657184" cy="4832092"/>
          </a:xfrm>
          <a:prstGeom prst="rect">
            <a:avLst/>
          </a:prstGeom>
          <a:solidFill>
            <a:schemeClr val="bg1"/>
          </a:solidFill>
        </p:spPr>
        <p:txBody>
          <a:bodyPr wrap="square" rtlCol="0">
            <a:spAutoFit/>
          </a:bodyPr>
          <a:lstStyle/>
          <a:p>
            <a:pPr algn="just"/>
            <a:r>
              <a:rPr lang="pt-BR" sz="2800" dirty="0" smtClean="0">
                <a:latin typeface="Arial" panose="020B0604020202020204" pitchFamily="34" charset="0"/>
                <a:cs typeface="Arial" panose="020B0604020202020204" pitchFamily="34" charset="0"/>
              </a:rPr>
              <a:t>Santos et al., 2017. Antarctic red macroalgae: a source of polyunsaturated fatty acids. Journal of Applied Phycology, v. 1, p. 1-9, n. 2017.</a:t>
            </a:r>
          </a:p>
          <a:p>
            <a:pPr algn="just"/>
            <a:r>
              <a:rPr lang="pt-BR" sz="2800" dirty="0" smtClean="0">
                <a:latin typeface="Arial" panose="020B0604020202020204" pitchFamily="34" charset="0"/>
                <a:cs typeface="Arial" panose="020B0604020202020204" pitchFamily="34" charset="0"/>
              </a:rPr>
              <a:t>Gambato et al., 2013. Brown Algae </a:t>
            </a:r>
            <a:r>
              <a:rPr lang="pt-BR" sz="2800" i="1" dirty="0" smtClean="0">
                <a:latin typeface="Arial" panose="020B0604020202020204" pitchFamily="34" charset="0"/>
                <a:cs typeface="Arial" panose="020B0604020202020204" pitchFamily="34" charset="0"/>
              </a:rPr>
              <a:t>Himantothallus grandifolius </a:t>
            </a:r>
            <a:r>
              <a:rPr lang="pt-BR" sz="2800" dirty="0" smtClean="0">
                <a:latin typeface="Arial" panose="020B0604020202020204" pitchFamily="34" charset="0"/>
                <a:cs typeface="Arial" panose="020B0604020202020204" pitchFamily="34" charset="0"/>
              </a:rPr>
              <a:t>(Desmarestiales, Phaeophyceae) Suppresses Proliferation and Promotes Apoptosis-Mediated Cell Death in Tumor Cells.. Advances in Biological Chemistry, v. 04, p. 98-108, n. 2014.</a:t>
            </a:r>
          </a:p>
          <a:p>
            <a:pPr algn="just"/>
            <a:r>
              <a:rPr lang="en-US" sz="2800" dirty="0" smtClean="0">
                <a:latin typeface="Arial" pitchFamily="34" charset="0"/>
                <a:cs typeface="Arial" pitchFamily="34" charset="0"/>
              </a:rPr>
              <a:t>Murugan K, Iyer VV (2013) Differential growth inhibition of cancer cell lines and antioxidant activity of extracts of red, brown, and green marine algae. In Vitro Cell Dev Biol Anim 49:324-334. doi: 10.1007/s11626-013-9603-7.</a:t>
            </a:r>
            <a:endParaRPr lang="pt-BR" sz="2800" dirty="0"/>
          </a:p>
        </p:txBody>
      </p:sp>
      <p:pic>
        <p:nvPicPr>
          <p:cNvPr id="52" name="Picture 4"/>
          <p:cNvPicPr>
            <a:picLocks noChangeAspect="1" noChangeArrowheads="1"/>
          </p:cNvPicPr>
          <p:nvPr/>
        </p:nvPicPr>
        <p:blipFill>
          <a:blip r:embed="rId23" cstate="print"/>
          <a:srcRect/>
          <a:stretch>
            <a:fillRect/>
          </a:stretch>
        </p:blipFill>
        <p:spPr bwMode="auto">
          <a:xfrm>
            <a:off x="1080345" y="1584476"/>
            <a:ext cx="5090221" cy="2952328"/>
          </a:xfrm>
          <a:prstGeom prst="rect">
            <a:avLst/>
          </a:prstGeom>
          <a:noFill/>
          <a:ln w="9525">
            <a:noFill/>
            <a:miter lim="800000"/>
            <a:headEnd/>
            <a:tailEnd/>
          </a:ln>
        </p:spPr>
      </p:pic>
      <p:sp>
        <p:nvSpPr>
          <p:cNvPr id="54" name="CaixaDeTexto 53"/>
          <p:cNvSpPr txBox="1"/>
          <p:nvPr/>
        </p:nvSpPr>
        <p:spPr>
          <a:xfrm>
            <a:off x="1080345" y="4803744"/>
            <a:ext cx="5177826" cy="707886"/>
          </a:xfrm>
          <a:prstGeom prst="rect">
            <a:avLst/>
          </a:prstGeom>
          <a:noFill/>
        </p:spPr>
        <p:txBody>
          <a:bodyPr wrap="square" rtlCol="0">
            <a:spAutoFit/>
          </a:bodyPr>
          <a:lstStyle/>
          <a:p>
            <a:r>
              <a:rPr lang="pt-BR" sz="4000" dirty="0" smtClean="0"/>
              <a:t>Estágio Extensão - UCS</a:t>
            </a:r>
            <a:endParaRPr lang="pt-BR" sz="4000" dirty="0"/>
          </a:p>
        </p:txBody>
      </p:sp>
    </p:spTree>
    <p:extLst>
      <p:ext uri="{BB962C8B-B14F-4D97-AF65-F5344CB8AC3E}">
        <p14:creationId xmlns:p14="http://schemas.microsoft.com/office/powerpoint/2010/main" val="3316656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585</Words>
  <Application>Microsoft Office PowerPoint</Application>
  <PresentationFormat>Personalizar</PresentationFormat>
  <Paragraphs>42</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UCS</dc:creator>
  <cp:keywords/>
  <dc:description/>
  <cp:lastModifiedBy>Lais Bordin</cp:lastModifiedBy>
  <cp:revision>36</cp:revision>
  <dcterms:created xsi:type="dcterms:W3CDTF">2017-08-21T13:30:58Z</dcterms:created>
  <dcterms:modified xsi:type="dcterms:W3CDTF">2017-08-28T17:46:15Z</dcterms:modified>
  <cp:category/>
</cp:coreProperties>
</file>