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3" r:id="rId1"/>
  </p:sldMasterIdLst>
  <p:notesMasterIdLst>
    <p:notesMasterId r:id="rId3"/>
  </p:notesMasterIdLst>
  <p:sldIdLst>
    <p:sldId id="256" r:id="rId2"/>
  </p:sldIdLst>
  <p:sldSz cx="21604288" cy="32404050"/>
  <p:notesSz cx="6858000" cy="9144000"/>
  <p:defaultTextStyle>
    <a:defPPr>
      <a:defRPr lang="en-GB"/>
    </a:defPPr>
    <a:lvl1pPr algn="l" defTabSz="449118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1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709" indent="-285657" algn="l" defTabSz="449118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1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2630" indent="-228525" algn="l" defTabSz="449118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1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599679" indent="-228525" algn="l" defTabSz="449118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1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6732" indent="-228525" algn="l" defTabSz="449118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1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5256" algn="l" defTabSz="914102" rtl="0" eaLnBrk="1" latinLnBrk="0" hangingPunct="1">
      <a:defRPr sz="61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2309" algn="l" defTabSz="914102" rtl="0" eaLnBrk="1" latinLnBrk="0" hangingPunct="1">
      <a:defRPr sz="61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199358" algn="l" defTabSz="914102" rtl="0" eaLnBrk="1" latinLnBrk="0" hangingPunct="1">
      <a:defRPr sz="61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6411" algn="l" defTabSz="914102" rtl="0" eaLnBrk="1" latinLnBrk="0" hangingPunct="1">
      <a:defRPr sz="61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>
        <p:scale>
          <a:sx n="30" d="100"/>
          <a:sy n="30" d="100"/>
        </p:scale>
        <p:origin x="1338" y="-3450"/>
      </p:cViewPr>
      <p:guideLst>
        <p:guide orient="horz" pos="2159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0687" cy="446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endParaRPr lang="pt-BR"/>
          </a:p>
        </p:txBody>
      </p:sp>
      <p:sp>
        <p:nvSpPr>
          <p:cNvPr id="2058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84413" y="685800"/>
            <a:ext cx="2278062" cy="341788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9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fld id="{884A5B4A-8AF8-46C5-9E25-BB8555E240A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88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11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09" indent="-285657" algn="l" defTabSz="44911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630" indent="-228525" algn="l" defTabSz="44911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679" indent="-228525" algn="l" defTabSz="44911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732" indent="-228525" algn="l" defTabSz="44911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256" algn="l" defTabSz="9141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2309" algn="l" defTabSz="9141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9358" algn="l" defTabSz="9141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9141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F392D2-C1D2-4825-B760-717C7D105171}" type="slidenum">
              <a:rPr lang="pt-BR"/>
              <a:pPr/>
              <a:t>1</a:t>
            </a:fld>
            <a:endParaRPr lang="pt-BR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86000" y="685800"/>
            <a:ext cx="228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9EBBE2-15EF-4D6F-B131-0DC35F4B154C}" type="slidenum">
              <a:rPr lang="pt-BR" sz="12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" name="Espaço Reservado para Anotaçõ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34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002" y="-40009"/>
            <a:ext cx="21668827" cy="32484068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1228" y="11361423"/>
            <a:ext cx="13766636" cy="7778777"/>
          </a:xfrm>
        </p:spPr>
        <p:txBody>
          <a:bodyPr anchor="b">
            <a:noAutofit/>
          </a:bodyPr>
          <a:lstStyle>
            <a:lvl1pPr algn="r">
              <a:defRPr sz="12759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1228" y="19140193"/>
            <a:ext cx="13766636" cy="518284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8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1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258E-BD8A-47F0-AF2C-50374A0786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6" y="2880360"/>
            <a:ext cx="14997577" cy="16082010"/>
          </a:xfrm>
        </p:spPr>
        <p:txBody>
          <a:bodyPr anchor="ctr">
            <a:normAutofit/>
          </a:bodyPr>
          <a:lstStyle>
            <a:lvl1pPr algn="l">
              <a:defRPr sz="10396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86" y="21122640"/>
            <a:ext cx="14997577" cy="7422795"/>
          </a:xfrm>
        </p:spPr>
        <p:txBody>
          <a:bodyPr anchor="ctr">
            <a:normAutofit/>
          </a:bodyPr>
          <a:lstStyle>
            <a:lvl1pPr marL="0" indent="0" algn="l">
              <a:buNone/>
              <a:defRPr sz="425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80226" indent="0">
              <a:buNone/>
              <a:defRPr sz="4253">
                <a:solidFill>
                  <a:schemeClr val="tx1">
                    <a:tint val="75000"/>
                  </a:schemeClr>
                </a:solidFill>
              </a:defRPr>
            </a:lvl2pPr>
            <a:lvl3pPr marL="216045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4067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4pPr>
            <a:lvl5pPr marL="4320906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5pPr>
            <a:lvl6pPr marL="540113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6pPr>
            <a:lvl7pPr marL="648135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7pPr>
            <a:lvl8pPr marL="7561585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8pPr>
            <a:lvl9pPr marL="864181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A495-5A50-40E5-A3E2-61D36E7CF7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73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00" y="2880360"/>
            <a:ext cx="14346585" cy="14281785"/>
          </a:xfrm>
        </p:spPr>
        <p:txBody>
          <a:bodyPr anchor="ctr">
            <a:normAutofit/>
          </a:bodyPr>
          <a:lstStyle>
            <a:lvl1pPr algn="l">
              <a:defRPr sz="10396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01479" y="17162145"/>
            <a:ext cx="12805228" cy="180022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7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80226" indent="0">
              <a:buFontTx/>
              <a:buNone/>
              <a:defRPr/>
            </a:lvl2pPr>
            <a:lvl3pPr marL="2160453" indent="0">
              <a:buFontTx/>
              <a:buNone/>
              <a:defRPr/>
            </a:lvl3pPr>
            <a:lvl4pPr marL="3240679" indent="0">
              <a:buFontTx/>
              <a:buNone/>
              <a:defRPr/>
            </a:lvl4pPr>
            <a:lvl5pPr marL="4320906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82" y="21122640"/>
            <a:ext cx="14997579" cy="7422795"/>
          </a:xfrm>
        </p:spPr>
        <p:txBody>
          <a:bodyPr anchor="ctr">
            <a:normAutofit/>
          </a:bodyPr>
          <a:lstStyle>
            <a:lvl1pPr marL="0" indent="0" algn="l">
              <a:buNone/>
              <a:defRPr sz="425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80226" indent="0">
              <a:buNone/>
              <a:defRPr sz="4253">
                <a:solidFill>
                  <a:schemeClr val="tx1">
                    <a:tint val="75000"/>
                  </a:schemeClr>
                </a:solidFill>
              </a:defRPr>
            </a:lvl2pPr>
            <a:lvl3pPr marL="216045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4067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4pPr>
            <a:lvl5pPr marL="4320906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5pPr>
            <a:lvl6pPr marL="540113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6pPr>
            <a:lvl7pPr marL="648135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7pPr>
            <a:lvl8pPr marL="7561585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8pPr>
            <a:lvl9pPr marL="864181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A495-5A50-40E5-A3E2-61D36E7CF7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1140490" y="3734536"/>
            <a:ext cx="1080496" cy="2763067"/>
          </a:xfrm>
          <a:prstGeom prst="rect">
            <a:avLst/>
          </a:prstGeom>
        </p:spPr>
        <p:txBody>
          <a:bodyPr vert="horz" lIns="216043" tIns="108021" rIns="216043" bIns="108021" rtlCol="0" anchor="ctr">
            <a:noAutofit/>
          </a:bodyPr>
          <a:lstStyle/>
          <a:p>
            <a:pPr lvl="0"/>
            <a:r>
              <a:rPr lang="en-US" sz="1890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942612" y="13638977"/>
            <a:ext cx="1080496" cy="2763067"/>
          </a:xfrm>
          <a:prstGeom prst="rect">
            <a:avLst/>
          </a:prstGeom>
        </p:spPr>
        <p:txBody>
          <a:bodyPr vert="horz" lIns="216043" tIns="108021" rIns="216043" bIns="108021" rtlCol="0" anchor="ctr">
            <a:noAutofit/>
          </a:bodyPr>
          <a:lstStyle/>
          <a:p>
            <a:pPr lvl="0"/>
            <a:r>
              <a:rPr lang="en-US" sz="1890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08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2" y="9128643"/>
            <a:ext cx="14997579" cy="12263549"/>
          </a:xfrm>
        </p:spPr>
        <p:txBody>
          <a:bodyPr anchor="b">
            <a:normAutofit/>
          </a:bodyPr>
          <a:lstStyle>
            <a:lvl1pPr algn="l">
              <a:defRPr sz="10396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82" y="21392192"/>
            <a:ext cx="14997579" cy="7153244"/>
          </a:xfrm>
        </p:spPr>
        <p:txBody>
          <a:bodyPr anchor="t">
            <a:normAutofit/>
          </a:bodyPr>
          <a:lstStyle>
            <a:lvl1pPr marL="0" indent="0" algn="l">
              <a:buNone/>
              <a:defRPr sz="425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80226" indent="0">
              <a:buNone/>
              <a:defRPr sz="4253">
                <a:solidFill>
                  <a:schemeClr val="tx1">
                    <a:tint val="75000"/>
                  </a:schemeClr>
                </a:solidFill>
              </a:defRPr>
            </a:lvl2pPr>
            <a:lvl3pPr marL="216045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4067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4pPr>
            <a:lvl5pPr marL="4320906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5pPr>
            <a:lvl6pPr marL="540113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6pPr>
            <a:lvl7pPr marL="648135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7pPr>
            <a:lvl8pPr marL="7561585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8pPr>
            <a:lvl9pPr marL="864181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A495-5A50-40E5-A3E2-61D36E7CF7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97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00" y="2880360"/>
            <a:ext cx="14346585" cy="14281785"/>
          </a:xfrm>
        </p:spPr>
        <p:txBody>
          <a:bodyPr anchor="ctr">
            <a:normAutofit/>
          </a:bodyPr>
          <a:lstStyle>
            <a:lvl1pPr algn="l">
              <a:defRPr sz="10396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0279" y="18962370"/>
            <a:ext cx="14997581" cy="242982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80226" indent="0">
              <a:buFontTx/>
              <a:buNone/>
              <a:defRPr/>
            </a:lvl2pPr>
            <a:lvl3pPr marL="2160453" indent="0">
              <a:buFontTx/>
              <a:buNone/>
              <a:defRPr/>
            </a:lvl3pPr>
            <a:lvl4pPr marL="3240679" indent="0">
              <a:buFontTx/>
              <a:buNone/>
              <a:defRPr/>
            </a:lvl4pPr>
            <a:lvl5pPr marL="4320906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82" y="21392192"/>
            <a:ext cx="14997579" cy="7153244"/>
          </a:xfrm>
        </p:spPr>
        <p:txBody>
          <a:bodyPr anchor="t">
            <a:normAutofit/>
          </a:bodyPr>
          <a:lstStyle>
            <a:lvl1pPr marL="0" indent="0" algn="l">
              <a:buNone/>
              <a:defRPr sz="425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80226" indent="0">
              <a:buNone/>
              <a:defRPr sz="4253">
                <a:solidFill>
                  <a:schemeClr val="tx1">
                    <a:tint val="75000"/>
                  </a:schemeClr>
                </a:solidFill>
              </a:defRPr>
            </a:lvl2pPr>
            <a:lvl3pPr marL="216045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4067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4pPr>
            <a:lvl5pPr marL="4320906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5pPr>
            <a:lvl6pPr marL="540113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6pPr>
            <a:lvl7pPr marL="648135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7pPr>
            <a:lvl8pPr marL="7561585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8pPr>
            <a:lvl9pPr marL="864181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A495-5A50-40E5-A3E2-61D36E7CF7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1140490" y="3734536"/>
            <a:ext cx="1080496" cy="2763067"/>
          </a:xfrm>
          <a:prstGeom prst="rect">
            <a:avLst/>
          </a:prstGeom>
        </p:spPr>
        <p:txBody>
          <a:bodyPr vert="horz" lIns="216043" tIns="108021" rIns="216043" bIns="108021" rtlCol="0" anchor="ctr">
            <a:noAutofit/>
          </a:bodyPr>
          <a:lstStyle/>
          <a:p>
            <a:pPr lvl="0"/>
            <a:r>
              <a:rPr lang="en-US" sz="1890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942612" y="13638977"/>
            <a:ext cx="1080496" cy="2763067"/>
          </a:xfrm>
          <a:prstGeom prst="rect">
            <a:avLst/>
          </a:prstGeom>
        </p:spPr>
        <p:txBody>
          <a:bodyPr vert="horz" lIns="216043" tIns="108021" rIns="216043" bIns="108021" rtlCol="0" anchor="ctr">
            <a:noAutofit/>
          </a:bodyPr>
          <a:lstStyle/>
          <a:p>
            <a:pPr lvl="0"/>
            <a:r>
              <a:rPr lang="en-US" sz="1890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86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049" y="2880360"/>
            <a:ext cx="14982812" cy="14281785"/>
          </a:xfrm>
        </p:spPr>
        <p:txBody>
          <a:bodyPr anchor="ctr">
            <a:normAutofit/>
          </a:bodyPr>
          <a:lstStyle>
            <a:lvl1pPr algn="l">
              <a:defRPr sz="10396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0279" y="18962370"/>
            <a:ext cx="14997581" cy="242982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5670">
                <a:solidFill>
                  <a:schemeClr val="accent1"/>
                </a:solidFill>
              </a:defRPr>
            </a:lvl1pPr>
            <a:lvl2pPr marL="1080226" indent="0">
              <a:buFontTx/>
              <a:buNone/>
              <a:defRPr/>
            </a:lvl2pPr>
            <a:lvl3pPr marL="2160453" indent="0">
              <a:buFontTx/>
              <a:buNone/>
              <a:defRPr/>
            </a:lvl3pPr>
            <a:lvl4pPr marL="3240679" indent="0">
              <a:buFontTx/>
              <a:buNone/>
              <a:defRPr/>
            </a:lvl4pPr>
            <a:lvl5pPr marL="4320906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82" y="21392192"/>
            <a:ext cx="14997579" cy="7153244"/>
          </a:xfrm>
        </p:spPr>
        <p:txBody>
          <a:bodyPr anchor="t">
            <a:normAutofit/>
          </a:bodyPr>
          <a:lstStyle>
            <a:lvl1pPr marL="0" indent="0" algn="l">
              <a:buNone/>
              <a:defRPr sz="425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80226" indent="0">
              <a:buNone/>
              <a:defRPr sz="4253">
                <a:solidFill>
                  <a:schemeClr val="tx1">
                    <a:tint val="75000"/>
                  </a:schemeClr>
                </a:solidFill>
              </a:defRPr>
            </a:lvl2pPr>
            <a:lvl3pPr marL="216045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4067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4pPr>
            <a:lvl5pPr marL="4320906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5pPr>
            <a:lvl6pPr marL="540113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6pPr>
            <a:lvl7pPr marL="648135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7pPr>
            <a:lvl8pPr marL="7561585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8pPr>
            <a:lvl9pPr marL="864181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A495-5A50-40E5-A3E2-61D36E7CF7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751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D71C-CC8B-4E58-A9EE-9E34C3160C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064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22438" y="2880362"/>
            <a:ext cx="2312613" cy="24813106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284" y="2880362"/>
            <a:ext cx="12274151" cy="248131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29F7-C0DA-4DB9-85D9-4109CD77C9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23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50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8B0-EE9E-4E42-8E5C-E30E5DC468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11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2" y="12761604"/>
            <a:ext cx="14997579" cy="8630595"/>
          </a:xfrm>
        </p:spPr>
        <p:txBody>
          <a:bodyPr anchor="b"/>
          <a:lstStyle>
            <a:lvl1pPr algn="l">
              <a:defRPr sz="9451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82" y="21392192"/>
            <a:ext cx="14997579" cy="4065390"/>
          </a:xfrm>
        </p:spPr>
        <p:txBody>
          <a:bodyPr anchor="t"/>
          <a:lstStyle>
            <a:lvl1pPr marL="0" indent="0" algn="l">
              <a:buNone/>
              <a:defRPr sz="47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80226" indent="0">
              <a:buNone/>
              <a:defRPr sz="4253">
                <a:solidFill>
                  <a:schemeClr val="tx1">
                    <a:tint val="75000"/>
                  </a:schemeClr>
                </a:solidFill>
              </a:defRPr>
            </a:lvl2pPr>
            <a:lvl3pPr marL="216045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4067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4pPr>
            <a:lvl5pPr marL="4320906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5pPr>
            <a:lvl6pPr marL="540113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6pPr>
            <a:lvl7pPr marL="648135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7pPr>
            <a:lvl8pPr marL="7561585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8pPr>
            <a:lvl9pPr marL="8641812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83FB-8576-49FA-9AFA-029D679888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48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6" y="2880360"/>
            <a:ext cx="14997577" cy="624078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287" y="10208783"/>
            <a:ext cx="7296194" cy="18336648"/>
          </a:xfrm>
        </p:spPr>
        <p:txBody>
          <a:bodyPr>
            <a:normAutofit/>
          </a:bodyPr>
          <a:lstStyle>
            <a:lvl1pPr>
              <a:defRPr sz="4253"/>
            </a:lvl1pPr>
            <a:lvl2pPr>
              <a:defRPr sz="3780"/>
            </a:lvl2pPr>
            <a:lvl3pPr>
              <a:defRPr sz="3308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66" y="10208790"/>
            <a:ext cx="7296196" cy="18336652"/>
          </a:xfrm>
        </p:spPr>
        <p:txBody>
          <a:bodyPr>
            <a:normAutofit/>
          </a:bodyPr>
          <a:lstStyle>
            <a:lvl1pPr>
              <a:defRPr sz="4253"/>
            </a:lvl1pPr>
            <a:lvl2pPr>
              <a:defRPr sz="3780"/>
            </a:lvl2pPr>
            <a:lvl3pPr>
              <a:defRPr sz="3308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865E-319D-45C1-8A8C-E5E74D951A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19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5" y="2880360"/>
            <a:ext cx="14997574" cy="624078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84" y="10210645"/>
            <a:ext cx="7302249" cy="2722838"/>
          </a:xfrm>
        </p:spPr>
        <p:txBody>
          <a:bodyPr anchor="b">
            <a:noAutofit/>
          </a:bodyPr>
          <a:lstStyle>
            <a:lvl1pPr marL="0" indent="0">
              <a:buNone/>
              <a:defRPr sz="5670" b="0"/>
            </a:lvl1pPr>
            <a:lvl2pPr marL="1080226" indent="0">
              <a:buNone/>
              <a:defRPr sz="4725" b="1"/>
            </a:lvl2pPr>
            <a:lvl3pPr marL="2160453" indent="0">
              <a:buNone/>
              <a:defRPr sz="4253" b="1"/>
            </a:lvl3pPr>
            <a:lvl4pPr marL="3240679" indent="0">
              <a:buNone/>
              <a:defRPr sz="3780" b="1"/>
            </a:lvl4pPr>
            <a:lvl5pPr marL="4320906" indent="0">
              <a:buNone/>
              <a:defRPr sz="3780" b="1"/>
            </a:lvl5pPr>
            <a:lvl6pPr marL="5401132" indent="0">
              <a:buNone/>
              <a:defRPr sz="3780" b="1"/>
            </a:lvl6pPr>
            <a:lvl7pPr marL="6481359" indent="0">
              <a:buNone/>
              <a:defRPr sz="3780" b="1"/>
            </a:lvl7pPr>
            <a:lvl8pPr marL="7561585" indent="0">
              <a:buNone/>
              <a:defRPr sz="3780" b="1"/>
            </a:lvl8pPr>
            <a:lvl9pPr marL="8641812" indent="0">
              <a:buNone/>
              <a:defRPr sz="378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284" y="12933490"/>
            <a:ext cx="7302249" cy="1561195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35609" y="10210645"/>
            <a:ext cx="7302249" cy="2722838"/>
          </a:xfrm>
        </p:spPr>
        <p:txBody>
          <a:bodyPr anchor="b">
            <a:noAutofit/>
          </a:bodyPr>
          <a:lstStyle>
            <a:lvl1pPr marL="0" indent="0">
              <a:buNone/>
              <a:defRPr sz="5670" b="0"/>
            </a:lvl1pPr>
            <a:lvl2pPr marL="1080226" indent="0">
              <a:buNone/>
              <a:defRPr sz="4725" b="1"/>
            </a:lvl2pPr>
            <a:lvl3pPr marL="2160453" indent="0">
              <a:buNone/>
              <a:defRPr sz="4253" b="1"/>
            </a:lvl3pPr>
            <a:lvl4pPr marL="3240679" indent="0">
              <a:buNone/>
              <a:defRPr sz="3780" b="1"/>
            </a:lvl4pPr>
            <a:lvl5pPr marL="4320906" indent="0">
              <a:buNone/>
              <a:defRPr sz="3780" b="1"/>
            </a:lvl5pPr>
            <a:lvl6pPr marL="5401132" indent="0">
              <a:buNone/>
              <a:defRPr sz="3780" b="1"/>
            </a:lvl6pPr>
            <a:lvl7pPr marL="6481359" indent="0">
              <a:buNone/>
              <a:defRPr sz="3780" b="1"/>
            </a:lvl7pPr>
            <a:lvl8pPr marL="7561585" indent="0">
              <a:buNone/>
              <a:defRPr sz="3780" b="1"/>
            </a:lvl8pPr>
            <a:lvl9pPr marL="8641812" indent="0">
              <a:buNone/>
              <a:defRPr sz="378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35609" y="12933490"/>
            <a:ext cx="7302249" cy="1561195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667-42E6-4D02-AF03-348F1DEA5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19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3" y="2880360"/>
            <a:ext cx="14997577" cy="624078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9D88-2AB0-4B89-B241-5F43F7DA08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08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CFD-865A-4ABC-B4A1-CE10B7D783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86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3" y="7080904"/>
            <a:ext cx="6592290" cy="6040752"/>
          </a:xfrm>
        </p:spPr>
        <p:txBody>
          <a:bodyPr anchor="b">
            <a:normAutofit/>
          </a:bodyPr>
          <a:lstStyle>
            <a:lvl1pPr>
              <a:defRPr sz="472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7759" y="2433023"/>
            <a:ext cx="8000100" cy="26112415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83" y="13121653"/>
            <a:ext cx="6592290" cy="12211522"/>
          </a:xfrm>
        </p:spPr>
        <p:txBody>
          <a:bodyPr>
            <a:normAutofit/>
          </a:bodyPr>
          <a:lstStyle>
            <a:lvl1pPr marL="0" indent="0">
              <a:buNone/>
              <a:defRPr sz="3308"/>
            </a:lvl1pPr>
            <a:lvl2pPr marL="810170" indent="0">
              <a:buNone/>
              <a:defRPr sz="2481"/>
            </a:lvl2pPr>
            <a:lvl3pPr marL="1620340" indent="0">
              <a:buNone/>
              <a:defRPr sz="2126"/>
            </a:lvl3pPr>
            <a:lvl4pPr marL="2430509" indent="0">
              <a:buNone/>
              <a:defRPr sz="1772"/>
            </a:lvl4pPr>
            <a:lvl5pPr marL="3240679" indent="0">
              <a:buNone/>
              <a:defRPr sz="1772"/>
            </a:lvl5pPr>
            <a:lvl6pPr marL="4050849" indent="0">
              <a:buNone/>
              <a:defRPr sz="1772"/>
            </a:lvl6pPr>
            <a:lvl7pPr marL="4861019" indent="0">
              <a:buNone/>
              <a:defRPr sz="1772"/>
            </a:lvl7pPr>
            <a:lvl8pPr marL="5671189" indent="0">
              <a:buNone/>
              <a:defRPr sz="1772"/>
            </a:lvl8pPr>
            <a:lvl9pPr marL="6481359" indent="0">
              <a:buNone/>
              <a:defRPr sz="1772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F4B6-F594-41CF-B46E-707EE487C4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04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3" y="22682835"/>
            <a:ext cx="14997577" cy="2677837"/>
          </a:xfrm>
        </p:spPr>
        <p:txBody>
          <a:bodyPr anchor="b">
            <a:normAutofit/>
          </a:bodyPr>
          <a:lstStyle>
            <a:lvl1pPr algn="l">
              <a:defRPr sz="567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40283" y="2880360"/>
            <a:ext cx="14997577" cy="18171018"/>
          </a:xfrm>
        </p:spPr>
        <p:txBody>
          <a:bodyPr anchor="t">
            <a:normAutofit/>
          </a:bodyPr>
          <a:lstStyle>
            <a:lvl1pPr marL="0" indent="0" algn="ctr">
              <a:buNone/>
              <a:defRPr sz="3780"/>
            </a:lvl1pPr>
            <a:lvl2pPr marL="1080226" indent="0">
              <a:buNone/>
              <a:defRPr sz="3780"/>
            </a:lvl2pPr>
            <a:lvl3pPr marL="2160453" indent="0">
              <a:buNone/>
              <a:defRPr sz="3780"/>
            </a:lvl3pPr>
            <a:lvl4pPr marL="3240679" indent="0">
              <a:buNone/>
              <a:defRPr sz="3780"/>
            </a:lvl4pPr>
            <a:lvl5pPr marL="4320906" indent="0">
              <a:buNone/>
              <a:defRPr sz="3780"/>
            </a:lvl5pPr>
            <a:lvl6pPr marL="5401132" indent="0">
              <a:buNone/>
              <a:defRPr sz="3780"/>
            </a:lvl6pPr>
            <a:lvl7pPr marL="6481359" indent="0">
              <a:buNone/>
              <a:defRPr sz="3780"/>
            </a:lvl7pPr>
            <a:lvl8pPr marL="7561585" indent="0">
              <a:buNone/>
              <a:defRPr sz="3780"/>
            </a:lvl8pPr>
            <a:lvl9pPr marL="8641812" indent="0">
              <a:buNone/>
              <a:defRPr sz="378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83" y="25360672"/>
            <a:ext cx="14997577" cy="3184763"/>
          </a:xfrm>
        </p:spPr>
        <p:txBody>
          <a:bodyPr>
            <a:normAutofit/>
          </a:bodyPr>
          <a:lstStyle>
            <a:lvl1pPr marL="0" indent="0">
              <a:buNone/>
              <a:defRPr sz="2835"/>
            </a:lvl1pPr>
            <a:lvl2pPr marL="1080226" indent="0">
              <a:buNone/>
              <a:defRPr sz="2835"/>
            </a:lvl2pPr>
            <a:lvl3pPr marL="2160453" indent="0">
              <a:buNone/>
              <a:defRPr sz="2363"/>
            </a:lvl3pPr>
            <a:lvl4pPr marL="3240679" indent="0">
              <a:buNone/>
              <a:defRPr sz="2126"/>
            </a:lvl4pPr>
            <a:lvl5pPr marL="4320906" indent="0">
              <a:buNone/>
              <a:defRPr sz="2126"/>
            </a:lvl5pPr>
            <a:lvl6pPr marL="5401132" indent="0">
              <a:buNone/>
              <a:defRPr sz="2126"/>
            </a:lvl6pPr>
            <a:lvl7pPr marL="6481359" indent="0">
              <a:buNone/>
              <a:defRPr sz="2126"/>
            </a:lvl7pPr>
            <a:lvl8pPr marL="7561585" indent="0">
              <a:buNone/>
              <a:defRPr sz="2126"/>
            </a:lvl8pPr>
            <a:lvl9pPr marL="8641812" indent="0">
              <a:buNone/>
              <a:defRPr sz="2126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9782-F959-4E19-8FC6-8115A7FA1D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18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0003" y="-40009"/>
            <a:ext cx="21668829" cy="32484068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285" y="2880360"/>
            <a:ext cx="14997574" cy="6240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83" y="10208790"/>
            <a:ext cx="14997577" cy="18336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61" y="28545442"/>
            <a:ext cx="1616381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84" y="28545442"/>
            <a:ext cx="10922577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26666" y="28545442"/>
            <a:ext cx="1211196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accent1"/>
                </a:solidFill>
              </a:defRPr>
            </a:lvl1pPr>
          </a:lstStyle>
          <a:p>
            <a:fld id="{EDDDA495-5A50-40E5-A3E2-61D36E7CF7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7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</p:sldLayoutIdLst>
  <p:txStyles>
    <p:titleStyle>
      <a:lvl1pPr algn="l" defTabSz="1080226" rtl="0" eaLnBrk="1" latinLnBrk="0" hangingPunct="1">
        <a:spcBef>
          <a:spcPct val="0"/>
        </a:spcBef>
        <a:buNone/>
        <a:defRPr sz="850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10170" indent="-810170" algn="l" defTabSz="1080226" rtl="0" eaLnBrk="1" latinLnBrk="0" hangingPunct="1">
        <a:spcBef>
          <a:spcPts val="23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55368" indent="-675142" algn="l" defTabSz="1080226" rtl="0" eaLnBrk="1" latinLnBrk="0" hangingPunct="1">
        <a:spcBef>
          <a:spcPts val="23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7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700566" indent="-540113" algn="l" defTabSz="1080226" rtl="0" eaLnBrk="1" latinLnBrk="0" hangingPunct="1">
        <a:spcBef>
          <a:spcPts val="23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3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780793" indent="-540113" algn="l" defTabSz="1080226" rtl="0" eaLnBrk="1" latinLnBrk="0" hangingPunct="1">
        <a:spcBef>
          <a:spcPts val="23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861019" indent="-540113" algn="l" defTabSz="1080226" rtl="0" eaLnBrk="1" latinLnBrk="0" hangingPunct="1">
        <a:spcBef>
          <a:spcPts val="23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941245" indent="-540113" algn="l" defTabSz="1080226" rtl="0" eaLnBrk="1" latinLnBrk="0" hangingPunct="1">
        <a:spcBef>
          <a:spcPts val="23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021472" indent="-540113" algn="l" defTabSz="1080226" rtl="0" eaLnBrk="1" latinLnBrk="0" hangingPunct="1">
        <a:spcBef>
          <a:spcPts val="23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101698" indent="-540113" algn="l" defTabSz="1080226" rtl="0" eaLnBrk="1" latinLnBrk="0" hangingPunct="1">
        <a:spcBef>
          <a:spcPts val="23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181925" indent="-540113" algn="l" defTabSz="1080226" rtl="0" eaLnBrk="1" latinLnBrk="0" hangingPunct="1">
        <a:spcBef>
          <a:spcPts val="23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0226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1pPr>
      <a:lvl2pPr marL="1080226" algn="l" defTabSz="1080226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2pPr>
      <a:lvl3pPr marL="2160453" algn="l" defTabSz="1080226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3pPr>
      <a:lvl4pPr marL="3240679" algn="l" defTabSz="1080226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4pPr>
      <a:lvl5pPr marL="4320906" algn="l" defTabSz="1080226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5pPr>
      <a:lvl6pPr marL="5401132" algn="l" defTabSz="1080226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6pPr>
      <a:lvl7pPr marL="6481359" algn="l" defTabSz="1080226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7pPr>
      <a:lvl8pPr marL="7561585" algn="l" defTabSz="1080226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8pPr>
      <a:lvl9pPr marL="8641812" algn="l" defTabSz="1080226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1.emf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71437"/>
            <a:ext cx="216027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12" tIns="45704" rIns="91412" bIns="45704" anchor="ctr"/>
          <a:lstStyle/>
          <a:p>
            <a:endParaRPr lang="pt-BR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56510" y="1837288"/>
            <a:ext cx="14691767" cy="28029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71" tIns="46784" rIns="89971" bIns="46784" anchor="ctr">
            <a:spAutoFit/>
          </a:bodyPr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  <a:tab pos="9880562" algn="l"/>
                <a:tab pos="10329680" algn="l"/>
                <a:tab pos="10778795" algn="l"/>
                <a:tab pos="11227913" algn="l"/>
                <a:tab pos="11677028" algn="l"/>
                <a:tab pos="12126146" algn="l"/>
                <a:tab pos="12575260" algn="l"/>
                <a:tab pos="13024378" algn="l"/>
                <a:tab pos="13473496" algn="l"/>
              </a:tabLst>
            </a:pPr>
            <a:r>
              <a:rPr lang="pt-BR" sz="4400" dirty="0">
                <a:solidFill>
                  <a:schemeClr val="tx1"/>
                </a:solidFill>
              </a:rPr>
              <a:t>INCREMENTO NOS TEORES DE PROTEÍNAS, COMPOSTOS FENÓLICOS TOTAIS E DE FIBRAS ALIMENTARES EM GRÃOS POR BASIDIOMICETOS EM CULTIVO EM ESTADO SÓLIDO</a:t>
            </a:r>
            <a:endParaRPr lang="pt-BR" sz="4400" b="1" dirty="0">
              <a:solidFill>
                <a:schemeClr val="tx1"/>
              </a:solidFill>
              <a:cs typeface="Times New Roman" pitchFamily="16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982" y="5245462"/>
            <a:ext cx="20236296" cy="23156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71" tIns="46784" rIns="89971" bIns="46784">
            <a:spAutoFit/>
          </a:bodyPr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  <a:tab pos="9880562" algn="l"/>
                <a:tab pos="10329680" algn="l"/>
                <a:tab pos="10778795" algn="l"/>
                <a:tab pos="11227913" algn="l"/>
                <a:tab pos="11677028" algn="l"/>
                <a:tab pos="12126146" algn="l"/>
                <a:tab pos="12575260" algn="l"/>
                <a:tab pos="13024378" algn="l"/>
                <a:tab pos="13473496" algn="l"/>
              </a:tabLst>
            </a:pPr>
            <a:r>
              <a:rPr lang="pt-BR" sz="3700" b="1" u="sng" dirty="0" err="1">
                <a:solidFill>
                  <a:srgbClr val="000000"/>
                </a:solidFill>
              </a:rPr>
              <a:t>Weslei</a:t>
            </a:r>
            <a:r>
              <a:rPr lang="pt-BR" sz="3700" b="1" u="sng" dirty="0">
                <a:solidFill>
                  <a:srgbClr val="000000"/>
                </a:solidFill>
              </a:rPr>
              <a:t> Santana¹</a:t>
            </a:r>
            <a:r>
              <a:rPr lang="pt-BR" sz="3700" b="1" dirty="0">
                <a:solidFill>
                  <a:srgbClr val="000000"/>
                </a:solidFill>
              </a:rPr>
              <a:t>,Fernanda Stoffel², </a:t>
            </a:r>
            <a:r>
              <a:rPr lang="pt-BR" sz="3700" b="1" u="sng" dirty="0">
                <a:solidFill>
                  <a:srgbClr val="000000"/>
                </a:solidFill>
              </a:rPr>
              <a:t>Marli Camassola³</a:t>
            </a:r>
          </a:p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  <a:tab pos="9880562" algn="l"/>
                <a:tab pos="10329680" algn="l"/>
                <a:tab pos="10778795" algn="l"/>
                <a:tab pos="11227913" algn="l"/>
                <a:tab pos="11677028" algn="l"/>
                <a:tab pos="12126146" algn="l"/>
                <a:tab pos="12575260" algn="l"/>
                <a:tab pos="13024378" algn="l"/>
                <a:tab pos="13473496" algn="l"/>
              </a:tabLst>
            </a:pPr>
            <a:r>
              <a:rPr lang="pt-BR" sz="2400" b="1" i="1" dirty="0">
                <a:solidFill>
                  <a:srgbClr val="000000"/>
                </a:solidFill>
              </a:rPr>
              <a:t>¹Bolsista de Iniciação Científica </a:t>
            </a:r>
            <a:r>
              <a:rPr lang="pt-BR" sz="2400" b="1" i="1" dirty="0" smtClean="0">
                <a:solidFill>
                  <a:srgbClr val="000000"/>
                </a:solidFill>
              </a:rPr>
              <a:t>CNPq </a:t>
            </a:r>
            <a:r>
              <a:rPr lang="pt-BR" sz="2400" b="1" i="1" dirty="0">
                <a:solidFill>
                  <a:srgbClr val="000000"/>
                </a:solidFill>
              </a:rPr>
              <a:t>- Universidade de Caxias do Sul - Medicina Veterinária </a:t>
            </a:r>
          </a:p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  <a:tab pos="9880562" algn="l"/>
                <a:tab pos="10329680" algn="l"/>
                <a:tab pos="10778795" algn="l"/>
                <a:tab pos="11227913" algn="l"/>
                <a:tab pos="11677028" algn="l"/>
                <a:tab pos="12126146" algn="l"/>
                <a:tab pos="12575260" algn="l"/>
                <a:tab pos="13024378" algn="l"/>
                <a:tab pos="13473496" algn="l"/>
              </a:tabLst>
            </a:pPr>
            <a:r>
              <a:rPr lang="pt-BR" sz="2400" b="1" i="1" dirty="0">
                <a:solidFill>
                  <a:srgbClr val="000000"/>
                </a:solidFill>
              </a:rPr>
              <a:t>²Universidade de Caxias do Sul – Centro de Ciências Exatas e Tecnologias ;</a:t>
            </a:r>
            <a:r>
              <a:rPr lang="pt-BR" sz="4100" b="1" i="1" baseline="30000" dirty="0">
                <a:solidFill>
                  <a:srgbClr val="000000"/>
                </a:solidFill>
              </a:rPr>
              <a:t>³</a:t>
            </a:r>
            <a:r>
              <a:rPr lang="pt-BR" sz="2400" b="1" i="1" dirty="0">
                <a:solidFill>
                  <a:srgbClr val="000000"/>
                </a:solidFill>
              </a:rPr>
              <a:t>Universidade de Caxias do Sul – Centro de Ciências da vida</a:t>
            </a:r>
          </a:p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  <a:tab pos="9880562" algn="l"/>
                <a:tab pos="10329680" algn="l"/>
                <a:tab pos="10778795" algn="l"/>
                <a:tab pos="11227913" algn="l"/>
                <a:tab pos="11677028" algn="l"/>
                <a:tab pos="12126146" algn="l"/>
                <a:tab pos="12575260" algn="l"/>
                <a:tab pos="13024378" algn="l"/>
                <a:tab pos="13473496" algn="l"/>
              </a:tabLst>
            </a:pPr>
            <a:r>
              <a:rPr lang="pt-BR" sz="3200" u="sng" dirty="0">
                <a:solidFill>
                  <a:schemeClr val="tx1"/>
                </a:solidFill>
              </a:rPr>
              <a:t>Sigla do projeto: Embrapa </a:t>
            </a:r>
            <a:r>
              <a:rPr lang="pt-BR" sz="3200" u="sng" dirty="0" err="1">
                <a:solidFill>
                  <a:schemeClr val="tx1"/>
                </a:solidFill>
              </a:rPr>
              <a:t>Agroenergia</a:t>
            </a:r>
            <a:endParaRPr lang="pt-BR" sz="3200" u="sng" dirty="0">
              <a:solidFill>
                <a:schemeClr val="tx1"/>
              </a:solidFill>
            </a:endParaRPr>
          </a:p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  <a:tab pos="9880562" algn="l"/>
                <a:tab pos="10329680" algn="l"/>
                <a:tab pos="10778795" algn="l"/>
                <a:tab pos="11227913" algn="l"/>
                <a:tab pos="11677028" algn="l"/>
                <a:tab pos="12126146" algn="l"/>
                <a:tab pos="12575260" algn="l"/>
                <a:tab pos="13024378" algn="l"/>
                <a:tab pos="13473496" algn="l"/>
              </a:tabLst>
            </a:pPr>
            <a:endParaRPr lang="pt-BR" sz="2400" b="1" i="1" dirty="0">
              <a:solidFill>
                <a:srgbClr val="000000"/>
              </a:solidFill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793032" y="12601625"/>
            <a:ext cx="9288462" cy="1006477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25560" cap="sq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89971" tIns="46784" rIns="89971" bIns="46784" anchor="ctr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</a:tabLst>
            </a:pPr>
            <a:r>
              <a:rPr lang="pt-BR" sz="4700" b="1" dirty="0">
                <a:solidFill>
                  <a:srgbClr val="FFFFFF"/>
                </a:solidFill>
              </a:rPr>
              <a:t>Material e métodos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501650" y="1584401"/>
            <a:ext cx="20089814" cy="1588"/>
          </a:xfrm>
          <a:prstGeom prst="line">
            <a:avLst/>
          </a:prstGeom>
          <a:noFill/>
          <a:ln w="66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12" tIns="45704" rIns="91412" bIns="45704"/>
          <a:lstStyle/>
          <a:p>
            <a:endParaRPr lang="pt-BR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794621" y="7489057"/>
            <a:ext cx="9288462" cy="1008065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25560" cap="sq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89971" tIns="46784" rIns="89971" bIns="46784" anchor="ctr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r>
              <a:rPr lang="pt-BR" sz="4700" b="1" dirty="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4825" y="17138655"/>
            <a:ext cx="9864725" cy="15557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12" tIns="45704" rIns="91412" bIns="45704" anchor="ctr"/>
          <a:lstStyle/>
          <a:p>
            <a:endParaRPr lang="pt-BR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08026" y="21448714"/>
            <a:ext cx="1163638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12" tIns="45704" rIns="91412" bIns="45704" anchor="ctr"/>
          <a:lstStyle/>
          <a:p>
            <a:endParaRPr lang="pt-BR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167187" y="21458240"/>
            <a:ext cx="2357438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12" tIns="45704" rIns="91412" bIns="45704" anchor="ctr"/>
          <a:lstStyle/>
          <a:p>
            <a:endParaRPr lang="pt-BR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416801" y="21458240"/>
            <a:ext cx="1763712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12" tIns="45704" rIns="91412" bIns="45704" anchor="ctr"/>
          <a:lstStyle/>
          <a:p>
            <a:endParaRPr lang="pt-BR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1450784" y="25491365"/>
            <a:ext cx="9397494" cy="863598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25560" cap="sq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89971" tIns="46784" rIns="89971" bIns="46784" anchor="ctr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r>
              <a:rPr lang="pt-BR" sz="4700" b="1" dirty="0">
                <a:solidFill>
                  <a:srgbClr val="FFFFFF"/>
                </a:solidFill>
              </a:rPr>
              <a:t>Referências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11450784" y="28074243"/>
            <a:ext cx="9397494" cy="801190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25560" cap="sq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89971" tIns="46784" rIns="89971" bIns="46784" anchor="ctr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r>
              <a:rPr lang="pt-BR" sz="4700" b="1" dirty="0">
                <a:solidFill>
                  <a:srgbClr val="FFFFFF"/>
                </a:solidFill>
              </a:rPr>
              <a:t>Agradecimentos</a:t>
            </a: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565" y="67087247"/>
            <a:ext cx="352448" cy="1889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5420" y="28947863"/>
            <a:ext cx="3129467" cy="14139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793032" y="8713193"/>
            <a:ext cx="9290051" cy="41570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just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busca por alimentos de maior valor nutricional é notavelmente observada no contexto atual. Esses alimentos são na maioria das vezes, produtos com elevada concentração de proteínas, fibras e reduzida concentração de carboidratos. Ainda, alguns desses produtos são dotados de moléculas denominadas compostos fenólicos, que são amplamente conhecidos pela indústria farmacêutica por suas propriedades funcionais. Nesse trabalho, foi avaliado o incremento  no teor de proteínas, compostos fenólicos e fibras, através da fermentação por </a:t>
            </a:r>
            <a:r>
              <a:rPr 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basidiomicetos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cultivo em estado sólido sob grãos de arroz integral, milho canjica e trigo. </a:t>
            </a: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3841" y="13911963"/>
            <a:ext cx="2160587" cy="1431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6805" y="13911963"/>
            <a:ext cx="2160587" cy="143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5453" y="13911963"/>
            <a:ext cx="2160587" cy="143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153841" y="15279121"/>
            <a:ext cx="2233614" cy="4254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i="1" dirty="0" err="1">
                <a:solidFill>
                  <a:srgbClr val="000000"/>
                </a:solidFill>
              </a:rPr>
              <a:t>Auricularia</a:t>
            </a:r>
            <a:r>
              <a:rPr lang="pt-BR" sz="2400" i="1" dirty="0">
                <a:solidFill>
                  <a:srgbClr val="000000"/>
                </a:solidFill>
              </a:rPr>
              <a:t> </a:t>
            </a:r>
            <a:r>
              <a:rPr lang="pt-BR" sz="2400" i="1" dirty="0" err="1">
                <a:solidFill>
                  <a:srgbClr val="000000"/>
                </a:solidFill>
              </a:rPr>
              <a:t>fuscosuccinea</a:t>
            </a:r>
            <a:r>
              <a:rPr lang="pt-BR" sz="2400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4609831" y="15344529"/>
            <a:ext cx="2087559" cy="4254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71" tIns="44985" rIns="89971" bIns="44985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i="1" dirty="0" err="1">
                <a:solidFill>
                  <a:srgbClr val="000000"/>
                </a:solidFill>
              </a:rPr>
              <a:t>Pleurotus</a:t>
            </a:r>
            <a:r>
              <a:rPr lang="pt-BR" sz="2400" i="1" dirty="0">
                <a:solidFill>
                  <a:srgbClr val="000000"/>
                </a:solidFill>
              </a:rPr>
              <a:t> </a:t>
            </a:r>
            <a:r>
              <a:rPr lang="pt-BR" sz="2400" i="1" dirty="0" err="1">
                <a:solidFill>
                  <a:srgbClr val="000000"/>
                </a:solidFill>
              </a:rPr>
              <a:t>albidus</a:t>
            </a:r>
            <a:endParaRPr lang="pt-BR" sz="2400" i="1" dirty="0">
              <a:solidFill>
                <a:srgbClr val="000000"/>
              </a:solidFill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05453" y="15344529"/>
            <a:ext cx="2089150" cy="4254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i="1" dirty="0" err="1">
                <a:solidFill>
                  <a:srgbClr val="000000"/>
                </a:solidFill>
              </a:rPr>
              <a:t>Agaricus</a:t>
            </a:r>
            <a:r>
              <a:rPr lang="pt-BR" sz="2400" i="1" dirty="0">
                <a:solidFill>
                  <a:srgbClr val="000000"/>
                </a:solidFill>
              </a:rPr>
              <a:t> </a:t>
            </a:r>
            <a:r>
              <a:rPr lang="pt-BR" sz="2400" i="1" dirty="0" err="1">
                <a:solidFill>
                  <a:srgbClr val="000000"/>
                </a:solidFill>
              </a:rPr>
              <a:t>blazei</a:t>
            </a:r>
            <a:endParaRPr lang="pt-BR" sz="2400" i="1" dirty="0">
              <a:solidFill>
                <a:srgbClr val="000000"/>
              </a:solidFill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2521224" y="17498839"/>
            <a:ext cx="6480720" cy="10080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Cultivados em placas de Petri em meio BDA</a:t>
            </a:r>
          </a:p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separadamente </a:t>
            </a:r>
          </a:p>
        </p:txBody>
      </p:sp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174" y="26224693"/>
            <a:ext cx="3521842" cy="23194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5677035" y="25884953"/>
            <a:ext cx="4824974" cy="8554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12" tIns="45704" rIns="91412" bIns="45704" anchor="ctr"/>
          <a:lstStyle/>
          <a:p>
            <a:r>
              <a:rPr lang="pt-BR" sz="2400" dirty="0">
                <a:solidFill>
                  <a:schemeClr val="tx1"/>
                </a:solidFill>
              </a:rPr>
              <a:t>Foram quantificados os teores de: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6769671" y="24658636"/>
            <a:ext cx="3529012" cy="760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As amostras foram secas em estufa 60 ºC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506139" y="20924364"/>
            <a:ext cx="4319586" cy="18303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Os micélios foram inoculados sobre os grãos</a:t>
            </a:r>
          </a:p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até completa colonização</a:t>
            </a:r>
          </a:p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endParaRPr lang="pt-BR" sz="2400" i="1" dirty="0">
              <a:solidFill>
                <a:srgbClr val="000000"/>
              </a:solidFill>
            </a:endParaRPr>
          </a:p>
          <a:p>
            <a:pPr marL="457200" indent="-457200" algn="ctr">
              <a:buClrTx/>
              <a:buAutoNum type="alphaUcPeriod"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1657128" y="25131017"/>
            <a:ext cx="2879726" cy="13620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71" tIns="44985" rIns="89971" bIns="44985"/>
          <a:lstStyle/>
          <a:p>
            <a:pPr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Moídas</a:t>
            </a:r>
          </a:p>
          <a:p>
            <a:pPr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H="1">
            <a:off x="7186401" y="16148057"/>
            <a:ext cx="460800" cy="342000"/>
          </a:xfrm>
          <a:prstGeom prst="line">
            <a:avLst/>
          </a:prstGeom>
          <a:noFill/>
          <a:ln w="36000" cap="flat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 lIns="91412" tIns="45704" rIns="91412" bIns="45704"/>
          <a:lstStyle/>
          <a:p>
            <a:endParaRPr lang="pt-BR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 flipH="1">
            <a:off x="5194050" y="18460032"/>
            <a:ext cx="351510" cy="328042"/>
          </a:xfrm>
          <a:prstGeom prst="line">
            <a:avLst/>
          </a:prstGeom>
          <a:noFill/>
          <a:ln w="36000" cap="flat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 lIns="91412" tIns="45704" rIns="91412" bIns="45704"/>
          <a:lstStyle/>
          <a:p>
            <a:endParaRPr lang="pt-BR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H="1">
            <a:off x="4537448" y="23992342"/>
            <a:ext cx="756000" cy="1017"/>
          </a:xfrm>
          <a:prstGeom prst="line">
            <a:avLst/>
          </a:prstGeom>
          <a:noFill/>
          <a:ln w="36000" cap="flat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 lIns="91412" tIns="45704" rIns="91412" bIns="45704"/>
          <a:lstStyle/>
          <a:p>
            <a:endParaRPr lang="pt-BR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11376000" y="26427161"/>
            <a:ext cx="9472278" cy="15745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just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</a:tabLst>
            </a:pPr>
            <a:r>
              <a:rPr lang="pt-BR" sz="2000" b="1" dirty="0">
                <a:solidFill>
                  <a:srgbClr val="000000"/>
                </a:solidFill>
              </a:rPr>
              <a:t>AOAC. (2011</a:t>
            </a:r>
            <a:r>
              <a:rPr lang="pt-BR" sz="2000" dirty="0">
                <a:solidFill>
                  <a:srgbClr val="000000"/>
                </a:solidFill>
              </a:rPr>
              <a:t>). Oficial </a:t>
            </a:r>
            <a:r>
              <a:rPr lang="pt-BR" sz="2000" dirty="0" err="1">
                <a:solidFill>
                  <a:srgbClr val="000000"/>
                </a:solidFill>
              </a:rPr>
              <a:t>methods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of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analysis</a:t>
            </a:r>
            <a:r>
              <a:rPr lang="pt-BR" sz="2000" dirty="0">
                <a:solidFill>
                  <a:srgbClr val="000000"/>
                </a:solidFill>
              </a:rPr>
              <a:t>. 14 ed. </a:t>
            </a:r>
            <a:r>
              <a:rPr lang="pt-BR" sz="2000" dirty="0" err="1">
                <a:solidFill>
                  <a:srgbClr val="000000"/>
                </a:solidFill>
              </a:rPr>
              <a:t>Association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of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Official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Analytical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Chemists</a:t>
            </a:r>
            <a:r>
              <a:rPr lang="pt-BR" sz="2000" dirty="0">
                <a:solidFill>
                  <a:srgbClr val="000000"/>
                </a:solidFill>
              </a:rPr>
              <a:t>, Washington.</a:t>
            </a:r>
          </a:p>
          <a:p>
            <a:pPr algn="just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</a:tabLst>
            </a:pPr>
            <a:r>
              <a:rPr lang="pt-BR" sz="2000" b="1" dirty="0">
                <a:solidFill>
                  <a:srgbClr val="000000"/>
                </a:solidFill>
              </a:rPr>
              <a:t>Couto, S. R.; </a:t>
            </a:r>
            <a:r>
              <a:rPr lang="pt-BR" sz="2000" b="1" dirty="0" err="1">
                <a:solidFill>
                  <a:srgbClr val="000000"/>
                </a:solidFill>
              </a:rPr>
              <a:t>Sanromán</a:t>
            </a:r>
            <a:r>
              <a:rPr lang="pt-BR" sz="2000" b="1" dirty="0">
                <a:solidFill>
                  <a:srgbClr val="000000"/>
                </a:solidFill>
              </a:rPr>
              <a:t>, M. A. (2006</a:t>
            </a:r>
            <a:r>
              <a:rPr lang="pt-BR" sz="2000" dirty="0">
                <a:solidFill>
                  <a:srgbClr val="000000"/>
                </a:solidFill>
              </a:rPr>
              <a:t>). </a:t>
            </a:r>
            <a:r>
              <a:rPr lang="pt-BR" sz="2000" dirty="0" err="1">
                <a:solidFill>
                  <a:srgbClr val="000000"/>
                </a:solidFill>
              </a:rPr>
              <a:t>Journal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of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Food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Engineering</a:t>
            </a:r>
            <a:r>
              <a:rPr lang="pt-BR" sz="2000" dirty="0">
                <a:solidFill>
                  <a:srgbClr val="000000"/>
                </a:solidFill>
              </a:rPr>
              <a:t>. v.76, p. 291 - 302.</a:t>
            </a:r>
          </a:p>
          <a:p>
            <a:pPr algn="just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</a:tabLst>
            </a:pPr>
            <a:r>
              <a:rPr lang="pt-BR" sz="2000" b="1" dirty="0" err="1">
                <a:solidFill>
                  <a:srgbClr val="000000"/>
                </a:solidFill>
              </a:rPr>
              <a:t>Zhai</a:t>
            </a:r>
            <a:r>
              <a:rPr lang="pt-BR" sz="2000" b="1" dirty="0">
                <a:solidFill>
                  <a:srgbClr val="000000"/>
                </a:solidFill>
              </a:rPr>
              <a:t>, F.; </a:t>
            </a:r>
            <a:r>
              <a:rPr lang="pt-BR" sz="2000" b="1" dirty="0" err="1">
                <a:solidFill>
                  <a:srgbClr val="000000"/>
                </a:solidFill>
              </a:rPr>
              <a:t>Wang</a:t>
            </a:r>
            <a:r>
              <a:rPr lang="pt-BR" sz="2000" b="1" dirty="0">
                <a:solidFill>
                  <a:srgbClr val="000000"/>
                </a:solidFill>
              </a:rPr>
              <a:t>, Q.;, </a:t>
            </a:r>
            <a:r>
              <a:rPr lang="pt-BR" sz="2000" b="1" dirty="0" err="1">
                <a:solidFill>
                  <a:srgbClr val="000000"/>
                </a:solidFill>
              </a:rPr>
              <a:t>Han</a:t>
            </a:r>
            <a:r>
              <a:rPr lang="pt-BR" sz="2000" b="1" dirty="0">
                <a:solidFill>
                  <a:srgbClr val="000000"/>
                </a:solidFill>
              </a:rPr>
              <a:t>, J. (2015).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Journal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of</a:t>
            </a:r>
            <a:r>
              <a:rPr lang="pt-BR" sz="2000" dirty="0">
                <a:solidFill>
                  <a:srgbClr val="000000"/>
                </a:solidFill>
              </a:rPr>
              <a:t> Cereal </a:t>
            </a:r>
            <a:r>
              <a:rPr lang="pt-BR" sz="2000" dirty="0" err="1">
                <a:solidFill>
                  <a:srgbClr val="000000"/>
                </a:solidFill>
              </a:rPr>
              <a:t>Science</a:t>
            </a:r>
            <a:r>
              <a:rPr lang="pt-BR" sz="2000" dirty="0">
                <a:solidFill>
                  <a:srgbClr val="000000"/>
                </a:solidFill>
              </a:rPr>
              <a:t>. v. 65, p. 202 - 208. </a:t>
            </a:r>
          </a:p>
          <a:p>
            <a:pPr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</a:tabLst>
            </a:pPr>
            <a:r>
              <a:rPr lang="pt-BR" sz="2000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7171"/>
              </p:ext>
            </p:extLst>
          </p:nvPr>
        </p:nvGraphicFramePr>
        <p:xfrm>
          <a:off x="18244584" y="28947441"/>
          <a:ext cx="2603694" cy="158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Acrobat Document" r:id="rId10" imgW="8238865" imgH="5800603" progId="AcroExch.Document.DC">
                  <p:embed/>
                </p:oleObj>
              </mc:Choice>
              <mc:Fallback>
                <p:oleObj name="Acrobat Document" r:id="rId10" imgW="8238865" imgH="5800603" progId="AcroExch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292" t="15515" r="21848" b="21722"/>
                      <a:stretch>
                        <a:fillRect/>
                      </a:stretch>
                    </p:blipFill>
                    <p:spPr bwMode="auto">
                      <a:xfrm>
                        <a:off x="18244584" y="28947441"/>
                        <a:ext cx="2603694" cy="1583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48" y="18506281"/>
            <a:ext cx="3593896" cy="2361502"/>
          </a:xfrm>
          <a:prstGeom prst="rect">
            <a:avLst/>
          </a:prstGeom>
        </p:spPr>
      </p:pic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11230844" y="12531725"/>
            <a:ext cx="9509997" cy="24461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just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r>
              <a:rPr lang="pt-BR" sz="2400" dirty="0">
                <a:solidFill>
                  <a:schemeClr val="tx1"/>
                </a:solidFill>
              </a:rPr>
              <a:t>	   Na quantificação de  fibras, o </a:t>
            </a:r>
            <a:r>
              <a:rPr lang="pt-BR" sz="2400" dirty="0" err="1">
                <a:solidFill>
                  <a:schemeClr val="tx1"/>
                </a:solidFill>
              </a:rPr>
              <a:t>basidiomiceto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i="1" dirty="0">
                <a:solidFill>
                  <a:schemeClr val="tx1"/>
                </a:solidFill>
              </a:rPr>
              <a:t>P. </a:t>
            </a:r>
            <a:r>
              <a:rPr lang="pt-BR" sz="2400" i="1" dirty="0" err="1">
                <a:solidFill>
                  <a:schemeClr val="tx1"/>
                </a:solidFill>
              </a:rPr>
              <a:t>albidus</a:t>
            </a:r>
            <a:r>
              <a:rPr lang="pt-BR" sz="2400" i="1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88F possibilitou incrementos  superiores a 100% se comparado aos grãos não </a:t>
            </a:r>
            <a:r>
              <a:rPr lang="pt-BR" sz="2400" dirty="0" err="1">
                <a:solidFill>
                  <a:schemeClr val="tx1"/>
                </a:solidFill>
              </a:rPr>
              <a:t>miceliados</a:t>
            </a:r>
            <a:r>
              <a:rPr lang="pt-BR" sz="2400" dirty="0">
                <a:solidFill>
                  <a:schemeClr val="tx1"/>
                </a:solidFill>
              </a:rPr>
              <a:t> (Tabela 2).</a:t>
            </a: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11303861" y="16564173"/>
            <a:ext cx="9509996" cy="24461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just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r>
              <a:rPr lang="pt-BR" sz="2400" dirty="0">
                <a:solidFill>
                  <a:schemeClr val="tx1"/>
                </a:solidFill>
              </a:rPr>
              <a:t>A determinação de compostos fenólicos totais revelou que o </a:t>
            </a:r>
            <a:r>
              <a:rPr lang="pt-BR" sz="2400" dirty="0" err="1">
                <a:solidFill>
                  <a:schemeClr val="tx1"/>
                </a:solidFill>
              </a:rPr>
              <a:t>basidiomiceto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i="1" dirty="0">
                <a:solidFill>
                  <a:schemeClr val="tx1"/>
                </a:solidFill>
              </a:rPr>
              <a:t>A. </a:t>
            </a:r>
            <a:r>
              <a:rPr lang="pt-BR" sz="2400" i="1" dirty="0" err="1">
                <a:solidFill>
                  <a:schemeClr val="tx1"/>
                </a:solidFill>
              </a:rPr>
              <a:t>blazei</a:t>
            </a:r>
            <a:r>
              <a:rPr lang="pt-BR" sz="2400" i="1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foi o que mais incrementou estas substâncias no substrato. Observou-se também que o substrato e o tempo de cultivo influenciavam na quantificação (Tabela 3).</a:t>
            </a:r>
          </a:p>
        </p:txBody>
      </p:sp>
      <p:pic>
        <p:nvPicPr>
          <p:cNvPr id="1044" name="Picture 20" descr="Resultado de imagem para logo UC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860" y="28926456"/>
            <a:ext cx="2767616" cy="160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11303860" y="20666521"/>
            <a:ext cx="9544418" cy="24461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just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r>
              <a:rPr lang="pt-BR" sz="2400" dirty="0">
                <a:solidFill>
                  <a:schemeClr val="tx1"/>
                </a:solidFill>
              </a:rPr>
              <a:t>Além dos resultados apresentados, foi mensurado o conteúdo de carboidratos dos grãos antes e depois do cultivo. Em todos os substratos cultivados, o teor decresceu, indicando que os </a:t>
            </a:r>
            <a:r>
              <a:rPr lang="pt-BR" sz="2400" dirty="0" err="1">
                <a:solidFill>
                  <a:schemeClr val="tx1"/>
                </a:solidFill>
              </a:rPr>
              <a:t>macrofungos</a:t>
            </a:r>
            <a:r>
              <a:rPr lang="pt-BR" sz="2400" dirty="0">
                <a:solidFill>
                  <a:schemeClr val="tx1"/>
                </a:solidFill>
              </a:rPr>
              <a:t> utilizaram-se dessas moléculas para o seu metabolismo ou na </a:t>
            </a:r>
            <a:r>
              <a:rPr lang="pt-BR" sz="2400" dirty="0" err="1">
                <a:solidFill>
                  <a:schemeClr val="tx1"/>
                </a:solidFill>
              </a:rPr>
              <a:t>bioconversão</a:t>
            </a:r>
            <a:r>
              <a:rPr lang="pt-BR" sz="2400" dirty="0">
                <a:solidFill>
                  <a:schemeClr val="tx1"/>
                </a:solidFill>
              </a:rPr>
              <a:t> de moléculas.</a:t>
            </a:r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11376000" y="22826761"/>
            <a:ext cx="9472278" cy="839205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25560" cap="sq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89971" tIns="46784" rIns="89971" bIns="46784" anchor="ctr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r>
              <a:rPr lang="pt-BR" sz="4700" b="1" dirty="0">
                <a:solidFill>
                  <a:srgbClr val="FFFFFF"/>
                </a:solidFill>
              </a:rPr>
              <a:t>Conclusão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1339929" y="23690857"/>
            <a:ext cx="9508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Os dados até agora mensurados, permite-nos reafirmar o grande potencial de incremento de algumas moléculas na fermentação realizada por </a:t>
            </a:r>
            <a:r>
              <a:rPr lang="pt-BR" sz="2400" dirty="0" err="1">
                <a:solidFill>
                  <a:schemeClr val="tx1"/>
                </a:solidFill>
              </a:rPr>
              <a:t>basidiomicetos</a:t>
            </a:r>
            <a:r>
              <a:rPr lang="pt-BR" sz="2400" dirty="0">
                <a:solidFill>
                  <a:schemeClr val="tx1"/>
                </a:solidFill>
              </a:rPr>
              <a:t>, obtendo desse processo matérias primas que poderão ser aplicadas na indústria.</a:t>
            </a:r>
          </a:p>
        </p:txBody>
      </p:sp>
      <p:sp>
        <p:nvSpPr>
          <p:cNvPr id="74" name="Line 41"/>
          <p:cNvSpPr>
            <a:spLocks noChangeShapeType="1"/>
          </p:cNvSpPr>
          <p:nvPr/>
        </p:nvSpPr>
        <p:spPr bwMode="auto">
          <a:xfrm>
            <a:off x="3565725" y="16148057"/>
            <a:ext cx="462156" cy="342456"/>
          </a:xfrm>
          <a:prstGeom prst="line">
            <a:avLst/>
          </a:prstGeom>
          <a:noFill/>
          <a:ln w="36000" cap="flat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 lIns="91412" tIns="45704" rIns="91412" bIns="45704"/>
          <a:lstStyle/>
          <a:p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5257608" y="20234473"/>
            <a:ext cx="72000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CaixaDeTexto 82"/>
          <p:cNvSpPr txBox="1"/>
          <p:nvPr/>
        </p:nvSpPr>
        <p:spPr>
          <a:xfrm>
            <a:off x="11376000" y="13837955"/>
            <a:ext cx="9288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Tabela 2 – Percentual de fibras nos grãos de trigo e arroz antes e após a colonização por micélios </a:t>
            </a:r>
            <a:r>
              <a:rPr lang="pt-BR" sz="2000" b="1" dirty="0" smtClean="0">
                <a:solidFill>
                  <a:schemeClr val="tx1"/>
                </a:solidFill>
              </a:rPr>
              <a:t>do </a:t>
            </a:r>
            <a:r>
              <a:rPr lang="pt-BR" sz="2000" b="1" dirty="0" err="1" smtClean="0">
                <a:solidFill>
                  <a:schemeClr val="tx1"/>
                </a:solidFill>
              </a:rPr>
              <a:t>macrofungo</a:t>
            </a:r>
            <a:r>
              <a:rPr lang="pt-BR" sz="2000" b="1" dirty="0" smtClean="0">
                <a:solidFill>
                  <a:schemeClr val="tx1"/>
                </a:solidFill>
              </a:rPr>
              <a:t> </a:t>
            </a:r>
            <a:r>
              <a:rPr lang="pt-BR" sz="2000" b="1" i="1" dirty="0" smtClean="0">
                <a:solidFill>
                  <a:schemeClr val="tx1"/>
                </a:solidFill>
              </a:rPr>
              <a:t>P. </a:t>
            </a:r>
            <a:r>
              <a:rPr lang="pt-BR" sz="2000" b="1" i="1" dirty="0" err="1" smtClean="0">
                <a:solidFill>
                  <a:schemeClr val="tx1"/>
                </a:solidFill>
              </a:rPr>
              <a:t>albidus</a:t>
            </a:r>
            <a:r>
              <a:rPr lang="pt-BR" sz="2000" b="1" i="1" dirty="0" smtClean="0">
                <a:solidFill>
                  <a:schemeClr val="tx1"/>
                </a:solidFill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</a:rPr>
              <a:t>88F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11333723" y="18506281"/>
            <a:ext cx="928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Tabela 3– Quantificação de polifenóis totais pelo método </a:t>
            </a:r>
            <a:r>
              <a:rPr lang="pt-BR" sz="2000" b="1" dirty="0" err="1">
                <a:solidFill>
                  <a:schemeClr val="tx1"/>
                </a:solidFill>
              </a:rPr>
              <a:t>Folin-Ciocalteau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48" y="15965421"/>
            <a:ext cx="2139675" cy="1604756"/>
          </a:xfrm>
          <a:prstGeom prst="rect">
            <a:avLst/>
          </a:prstGeom>
        </p:spPr>
      </p:pic>
      <p:sp>
        <p:nvSpPr>
          <p:cNvPr id="79" name="AutoShape 12"/>
          <p:cNvSpPr>
            <a:spLocks noChangeArrowheads="1"/>
          </p:cNvSpPr>
          <p:nvPr/>
        </p:nvSpPr>
        <p:spPr bwMode="auto">
          <a:xfrm>
            <a:off x="11332503" y="7520226"/>
            <a:ext cx="9484199" cy="993361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25560" cap="sq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89971" tIns="46784" rIns="89971" bIns="46784" anchor="ctr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r>
              <a:rPr lang="pt-BR" sz="4700" b="1" dirty="0">
                <a:solidFill>
                  <a:srgbClr val="FFFFFF"/>
                </a:solidFill>
              </a:rPr>
              <a:t>Resultados e discussão</a:t>
            </a:r>
          </a:p>
        </p:txBody>
      </p:sp>
      <p:sp>
        <p:nvSpPr>
          <p:cNvPr id="82" name="Text Box 17"/>
          <p:cNvSpPr txBox="1">
            <a:spLocks noChangeArrowheads="1"/>
          </p:cNvSpPr>
          <p:nvPr/>
        </p:nvSpPr>
        <p:spPr bwMode="auto">
          <a:xfrm>
            <a:off x="11303861" y="8713193"/>
            <a:ext cx="9512842" cy="21802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just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r>
              <a:rPr lang="pt-BR" sz="2400" dirty="0">
                <a:solidFill>
                  <a:schemeClr val="tx1"/>
                </a:solidFill>
              </a:rPr>
              <a:t>		Na caracterização do conteúdo proteico, os maiores incrementos foram observados para os substratos: arroz e trigo, sendo que o </a:t>
            </a:r>
            <a:r>
              <a:rPr lang="pt-BR" sz="2400" i="1" dirty="0">
                <a:solidFill>
                  <a:schemeClr val="tx1"/>
                </a:solidFill>
              </a:rPr>
              <a:t>P. </a:t>
            </a:r>
            <a:r>
              <a:rPr lang="pt-BR" sz="2400" i="1" dirty="0" err="1">
                <a:solidFill>
                  <a:schemeClr val="tx1"/>
                </a:solidFill>
              </a:rPr>
              <a:t>albidus</a:t>
            </a:r>
            <a:r>
              <a:rPr lang="pt-BR" sz="2400" i="1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88F, possibilitou incremento percentual de 142,87% em grãos de trigo e 128,65% para </a:t>
            </a:r>
            <a:r>
              <a:rPr lang="pt-BR" sz="2400" i="1" dirty="0">
                <a:solidFill>
                  <a:schemeClr val="tx1"/>
                </a:solidFill>
              </a:rPr>
              <a:t>A. </a:t>
            </a:r>
            <a:r>
              <a:rPr lang="pt-BR" sz="2400" i="1" dirty="0" err="1">
                <a:solidFill>
                  <a:schemeClr val="tx1"/>
                </a:solidFill>
              </a:rPr>
              <a:t>fuscosuccinea</a:t>
            </a:r>
            <a:r>
              <a:rPr lang="pt-BR" sz="2400" i="1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78F sob arroz (Tabela 1) . </a:t>
            </a:r>
          </a:p>
          <a:p>
            <a:pPr algn="just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endParaRPr lang="pt-BR" sz="2400" dirty="0">
              <a:solidFill>
                <a:schemeClr val="tx1"/>
              </a:solidFill>
            </a:endParaRPr>
          </a:p>
          <a:p>
            <a:pPr algn="just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</a:tabLst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11303860" y="10741611"/>
            <a:ext cx="973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Tabela 1 – Percentual de proteínas nos grãos de trigo e arroz antes e após a colonização por micélios dos </a:t>
            </a:r>
            <a:r>
              <a:rPr lang="pt-BR" sz="2000" b="1" dirty="0" err="1">
                <a:solidFill>
                  <a:schemeClr val="tx1"/>
                </a:solidFill>
              </a:rPr>
              <a:t>macrofungos</a:t>
            </a:r>
            <a:r>
              <a:rPr lang="pt-BR" sz="2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96" y="18563808"/>
            <a:ext cx="3607672" cy="2331313"/>
          </a:xfrm>
          <a:prstGeom prst="rect">
            <a:avLst/>
          </a:prstGeom>
        </p:spPr>
      </p:pic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6338542" y="20981891"/>
            <a:ext cx="4319586" cy="18303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71" tIns="44985" rIns="89971" bIns="44985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Grãos de milho canjica – </a:t>
            </a:r>
          </a:p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28 dias de cultivo</a:t>
            </a:r>
          </a:p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endParaRPr lang="pt-BR" sz="2400" i="1" dirty="0">
              <a:solidFill>
                <a:srgbClr val="000000"/>
              </a:solidFill>
            </a:endParaRPr>
          </a:p>
          <a:p>
            <a:pPr marL="457200" indent="-457200" algn="ctr">
              <a:buClrTx/>
              <a:buAutoNum type="alphaUcPeriod"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endParaRPr lang="pt-BR" sz="2400" dirty="0">
              <a:solidFill>
                <a:srgbClr val="000000"/>
              </a:solidFill>
            </a:endParaRPr>
          </a:p>
        </p:txBody>
      </p:sp>
      <p:pic>
        <p:nvPicPr>
          <p:cNvPr id="1076" name="Picture 52" descr="Resultado de imagem para estufa laboratori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470" y="22396848"/>
            <a:ext cx="2374129" cy="237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Resultado de imagem para moinho de faca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8" y="22159064"/>
            <a:ext cx="2611558" cy="29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407521" y="27992172"/>
            <a:ext cx="3347466" cy="523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Lipídeos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5761584" y="29932782"/>
            <a:ext cx="460637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Proteínas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6263505" y="28515024"/>
            <a:ext cx="3642030" cy="5235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Fibras</a:t>
            </a:r>
          </a:p>
        </p:txBody>
      </p:sp>
      <p:sp>
        <p:nvSpPr>
          <p:cNvPr id="91" name="CaixaDeTexto 90"/>
          <p:cNvSpPr txBox="1"/>
          <p:nvPr/>
        </p:nvSpPr>
        <p:spPr>
          <a:xfrm>
            <a:off x="6767561" y="26912053"/>
            <a:ext cx="269516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Carboidratos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6047481" y="29001447"/>
            <a:ext cx="404218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Compostos Fenólicos</a:t>
            </a:r>
          </a:p>
        </p:txBody>
      </p:sp>
      <p:sp>
        <p:nvSpPr>
          <p:cNvPr id="94" name="CaixaDeTexto 93"/>
          <p:cNvSpPr txBox="1"/>
          <p:nvPr/>
        </p:nvSpPr>
        <p:spPr>
          <a:xfrm>
            <a:off x="6551537" y="27435273"/>
            <a:ext cx="3093912" cy="5412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Cinzas</a:t>
            </a:r>
          </a:p>
        </p:txBody>
      </p:sp>
      <p:cxnSp>
        <p:nvCxnSpPr>
          <p:cNvPr id="97" name="Conector de seta reta 96"/>
          <p:cNvCxnSpPr/>
          <p:nvPr/>
        </p:nvCxnSpPr>
        <p:spPr>
          <a:xfrm flipV="1">
            <a:off x="4723678" y="27103687"/>
            <a:ext cx="505607" cy="40359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864608" y="28570706"/>
            <a:ext cx="2879726" cy="13620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71" tIns="44985" rIns="89971" bIns="44985"/>
          <a:lstStyle/>
          <a:p>
            <a:pPr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100" name="Text Box 38"/>
          <p:cNvSpPr txBox="1">
            <a:spLocks noChangeArrowheads="1"/>
          </p:cNvSpPr>
          <p:nvPr/>
        </p:nvSpPr>
        <p:spPr bwMode="auto">
          <a:xfrm>
            <a:off x="708026" y="28623746"/>
            <a:ext cx="3519137" cy="13620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71" tIns="44985" rIns="89971" bIns="44985"/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Armazenadas  </a:t>
            </a:r>
          </a:p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ao abrigo da luz</a:t>
            </a:r>
          </a:p>
          <a:p>
            <a:pPr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</a:tabLst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102" name="Line 44"/>
          <p:cNvSpPr>
            <a:spLocks noChangeShapeType="1"/>
          </p:cNvSpPr>
          <p:nvPr/>
        </p:nvSpPr>
        <p:spPr bwMode="auto">
          <a:xfrm rot="16200000" flipH="1">
            <a:off x="2053701" y="25814565"/>
            <a:ext cx="360000" cy="1017"/>
          </a:xfrm>
          <a:prstGeom prst="line">
            <a:avLst/>
          </a:prstGeom>
          <a:noFill/>
          <a:ln w="36000" cap="flat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 lIns="91412" tIns="45704" rIns="91412" bIns="45704"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39" y="22978729"/>
            <a:ext cx="2003553" cy="1502665"/>
          </a:xfrm>
          <a:prstGeom prst="rect">
            <a:avLst/>
          </a:prstGeom>
        </p:spPr>
      </p:pic>
      <p:sp>
        <p:nvSpPr>
          <p:cNvPr id="69" name="Line 44"/>
          <p:cNvSpPr>
            <a:spLocks noChangeShapeType="1"/>
          </p:cNvSpPr>
          <p:nvPr/>
        </p:nvSpPr>
        <p:spPr bwMode="auto">
          <a:xfrm rot="16200000" flipH="1">
            <a:off x="8394041" y="22142196"/>
            <a:ext cx="360000" cy="1017"/>
          </a:xfrm>
          <a:prstGeom prst="line">
            <a:avLst/>
          </a:prstGeom>
          <a:noFill/>
          <a:ln w="36000" cap="flat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 lIns="91412" tIns="45704" rIns="91412" bIns="45704"/>
          <a:lstStyle/>
          <a:p>
            <a:endParaRPr lang="pt-BR"/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xmlns="" id="{F56F2991-9B57-4EAE-B8C6-462F4E506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925" y="4088412"/>
            <a:ext cx="3455556" cy="46381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71" tIns="46784" rIns="89971" bIns="46784">
            <a:spAutoFit/>
          </a:bodyPr>
          <a:lstStyle/>
          <a:p>
            <a:pPr algn="ctr">
              <a:buClrTx/>
              <a:tabLst>
                <a:tab pos="0" algn="l"/>
                <a:tab pos="447528" algn="l"/>
                <a:tab pos="896646" algn="l"/>
                <a:tab pos="1345761" algn="l"/>
                <a:tab pos="1794879" algn="l"/>
                <a:tab pos="2243997" algn="l"/>
                <a:tab pos="2693112" algn="l"/>
                <a:tab pos="3142230" algn="l"/>
                <a:tab pos="3591344" algn="l"/>
                <a:tab pos="4040462" algn="l"/>
                <a:tab pos="4489577" algn="l"/>
                <a:tab pos="4938695" algn="l"/>
                <a:tab pos="5387813" algn="l"/>
                <a:tab pos="5836928" algn="l"/>
                <a:tab pos="6286046" algn="l"/>
                <a:tab pos="6735160" algn="l"/>
                <a:tab pos="7184278" algn="l"/>
                <a:tab pos="7633393" algn="l"/>
                <a:tab pos="8082511" algn="l"/>
                <a:tab pos="8531625" algn="l"/>
                <a:tab pos="8980743" algn="l"/>
                <a:tab pos="8982330" algn="l"/>
                <a:tab pos="9431448" algn="l"/>
                <a:tab pos="9880562" algn="l"/>
                <a:tab pos="10329680" algn="l"/>
                <a:tab pos="10778795" algn="l"/>
                <a:tab pos="11227913" algn="l"/>
                <a:tab pos="11677028" algn="l"/>
                <a:tab pos="12126146" algn="l"/>
                <a:tab pos="12575260" algn="l"/>
                <a:tab pos="13024378" algn="l"/>
                <a:tab pos="13473496" algn="l"/>
              </a:tabLst>
            </a:pPr>
            <a:r>
              <a:rPr lang="pt-BR" sz="2400" b="1" i="1" dirty="0">
                <a:solidFill>
                  <a:srgbClr val="000000"/>
                </a:solidFill>
              </a:rPr>
              <a:t>Bolsa CNPq-PIBIC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AA00F62-41BD-4BC7-907D-3EAF88D416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" y="1684527"/>
            <a:ext cx="5133975" cy="2162175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171A9E69-DB4D-4D7C-8922-C4CC4DE94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5140"/>
              </p:ext>
            </p:extLst>
          </p:nvPr>
        </p:nvGraphicFramePr>
        <p:xfrm>
          <a:off x="11357964" y="11498252"/>
          <a:ext cx="9472277" cy="815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2448">
                  <a:extLst>
                    <a:ext uri="{9D8B030D-6E8A-4147-A177-3AD203B41FA5}">
                      <a16:colId xmlns:a16="http://schemas.microsoft.com/office/drawing/2014/main" xmlns="" val="2654752795"/>
                    </a:ext>
                  </a:extLst>
                </a:gridCol>
                <a:gridCol w="1515355">
                  <a:extLst>
                    <a:ext uri="{9D8B030D-6E8A-4147-A177-3AD203B41FA5}">
                      <a16:colId xmlns:a16="http://schemas.microsoft.com/office/drawing/2014/main" xmlns="" val="1654590455"/>
                    </a:ext>
                  </a:extLst>
                </a:gridCol>
                <a:gridCol w="1508981">
                  <a:extLst>
                    <a:ext uri="{9D8B030D-6E8A-4147-A177-3AD203B41FA5}">
                      <a16:colId xmlns:a16="http://schemas.microsoft.com/office/drawing/2014/main" xmlns="" val="2708376344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xmlns="" val="1359682363"/>
                    </a:ext>
                  </a:extLst>
                </a:gridCol>
                <a:gridCol w="1442591">
                  <a:extLst>
                    <a:ext uri="{9D8B030D-6E8A-4147-A177-3AD203B41FA5}">
                      <a16:colId xmlns:a16="http://schemas.microsoft.com/office/drawing/2014/main" xmlns="" val="2589322399"/>
                    </a:ext>
                  </a:extLst>
                </a:gridCol>
                <a:gridCol w="1497844">
                  <a:extLst>
                    <a:ext uri="{9D8B030D-6E8A-4147-A177-3AD203B41FA5}">
                      <a16:colId xmlns:a16="http://schemas.microsoft.com/office/drawing/2014/main" xmlns="" val="1568828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Macrofungo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Grão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Antes do CE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15°dia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21°dia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28° dia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80536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P. albidus 88F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Trigo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12,27 ± 0,21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11,36 ± 0,29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15,17 ± 0,07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17,53 ± 0,14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08385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A. fuscosuccinea 78F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Arroz integral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6,63 ± 0,01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7,38 ± 0,16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7,68 ± 0,17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8,53 ± 0,38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8685916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E366B49C-EA7C-4C0D-8D69-4F09E93B2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67031"/>
              </p:ext>
            </p:extLst>
          </p:nvPr>
        </p:nvGraphicFramePr>
        <p:xfrm>
          <a:off x="11532954" y="14811494"/>
          <a:ext cx="9461499" cy="167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833">
                  <a:extLst>
                    <a:ext uri="{9D8B030D-6E8A-4147-A177-3AD203B41FA5}">
                      <a16:colId xmlns:a16="http://schemas.microsoft.com/office/drawing/2014/main" xmlns="" val="2436221748"/>
                    </a:ext>
                  </a:extLst>
                </a:gridCol>
                <a:gridCol w="3153833">
                  <a:extLst>
                    <a:ext uri="{9D8B030D-6E8A-4147-A177-3AD203B41FA5}">
                      <a16:colId xmlns:a16="http://schemas.microsoft.com/office/drawing/2014/main" xmlns="" val="3965860562"/>
                    </a:ext>
                  </a:extLst>
                </a:gridCol>
                <a:gridCol w="3153833">
                  <a:extLst>
                    <a:ext uri="{9D8B030D-6E8A-4147-A177-3AD203B41FA5}">
                      <a16:colId xmlns:a16="http://schemas.microsoft.com/office/drawing/2014/main" xmlns="" val="1152518230"/>
                    </a:ext>
                  </a:extLst>
                </a:gridCol>
              </a:tblGrid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Substrato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% Fibras antes CES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% Fibras depois CES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9768306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Arroz Integral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6,37 ± 0,47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16,98</a:t>
                      </a:r>
                      <a:r>
                        <a:rPr lang="en-US" sz="2000" dirty="0">
                          <a:effectLst/>
                        </a:rPr>
                        <a:t>±</a:t>
                      </a:r>
                      <a:r>
                        <a:rPr lang="pt-BR" sz="2000" dirty="0">
                          <a:effectLst/>
                        </a:rPr>
                        <a:t>0,38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669440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Milho Canjica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6,27 ± 0,06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12,62 </a:t>
                      </a:r>
                      <a:r>
                        <a:rPr lang="en-US" sz="2000" dirty="0">
                          <a:effectLst/>
                        </a:rPr>
                        <a:t>±</a:t>
                      </a:r>
                      <a:r>
                        <a:rPr lang="pt-BR" sz="2000" dirty="0">
                          <a:effectLst/>
                        </a:rPr>
                        <a:t> 0,86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6265230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Trigo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13,23 </a:t>
                      </a:r>
                      <a:r>
                        <a:rPr lang="en-US" sz="2000">
                          <a:effectLst/>
                        </a:rPr>
                        <a:t>±</a:t>
                      </a:r>
                      <a:r>
                        <a:rPr lang="pt-BR" sz="2000">
                          <a:effectLst/>
                        </a:rPr>
                        <a:t>0,04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27,51 </a:t>
                      </a:r>
                      <a:r>
                        <a:rPr lang="en-US" sz="2000" dirty="0">
                          <a:effectLst/>
                        </a:rPr>
                        <a:t>±</a:t>
                      </a:r>
                      <a:r>
                        <a:rPr lang="pt-BR" sz="2000" dirty="0">
                          <a:effectLst/>
                        </a:rPr>
                        <a:t>0,16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84218"/>
                  </a:ext>
                </a:extLst>
              </a:tr>
            </a:tbl>
          </a:graphicData>
        </a:graphic>
      </p:graphicFrame>
      <p:sp>
        <p:nvSpPr>
          <p:cNvPr id="13" name="Rectangle 83">
            <a:extLst>
              <a:ext uri="{FF2B5EF4-FFF2-40B4-BE49-F238E27FC236}">
                <a16:creationId xmlns:a16="http://schemas.microsoft.com/office/drawing/2014/main" xmlns="" id="{040786E2-4DC1-4CD9-8E86-B362BB6D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18732500"/>
            <a:ext cx="2160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xmlns="" id="{41ADD5C3-1A8E-4EF8-AD46-FBA17C833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22891"/>
              </p:ext>
            </p:extLst>
          </p:nvPr>
        </p:nvGraphicFramePr>
        <p:xfrm>
          <a:off x="11303860" y="19084311"/>
          <a:ext cx="9461499" cy="1448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833">
                  <a:extLst>
                    <a:ext uri="{9D8B030D-6E8A-4147-A177-3AD203B41FA5}">
                      <a16:colId xmlns:a16="http://schemas.microsoft.com/office/drawing/2014/main" xmlns="" val="7533556"/>
                    </a:ext>
                  </a:extLst>
                </a:gridCol>
                <a:gridCol w="3153833">
                  <a:extLst>
                    <a:ext uri="{9D8B030D-6E8A-4147-A177-3AD203B41FA5}">
                      <a16:colId xmlns:a16="http://schemas.microsoft.com/office/drawing/2014/main" xmlns="" val="2115929646"/>
                    </a:ext>
                  </a:extLst>
                </a:gridCol>
                <a:gridCol w="3153833">
                  <a:extLst>
                    <a:ext uri="{9D8B030D-6E8A-4147-A177-3AD203B41FA5}">
                      <a16:colId xmlns:a16="http://schemas.microsoft.com/office/drawing/2014/main" xmlns="" val="2775287704"/>
                    </a:ext>
                  </a:extLst>
                </a:gridCol>
              </a:tblGrid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Substrato/dia de fermentação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 Polifenóis totais antes CES (mg/g)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% Polifenóis totais depois CES (mg/g)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6890532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Arroz Integral (42ºdia)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0,02 ± 0,01 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1,64 ± 0,04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4051129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Milho Canjica (35ºdia)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0,02 ± 0,01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1,08 ± 0,07 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719327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487</TotalTime>
  <Words>622</Words>
  <Application>Microsoft Office PowerPoint</Application>
  <PresentationFormat>Personalizar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Times New Roman</vt:lpstr>
      <vt:lpstr>Trebuchet MS</vt:lpstr>
      <vt:lpstr>Wingdings 3</vt:lpstr>
      <vt:lpstr>Facetado</vt:lpstr>
      <vt:lpstr>Acrobat Document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UCS</dc:creator>
  <cp:lastModifiedBy>User</cp:lastModifiedBy>
  <cp:revision>71</cp:revision>
  <cp:lastPrinted>1601-01-01T00:00:00Z</cp:lastPrinted>
  <dcterms:created xsi:type="dcterms:W3CDTF">2016-08-15T12:40:57Z</dcterms:created>
  <dcterms:modified xsi:type="dcterms:W3CDTF">2017-08-27T19:43:27Z</dcterms:modified>
</cp:coreProperties>
</file>