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1599525" cy="32399288"/>
  <p:notesSz cx="6858000" cy="9144000"/>
  <p:embeddedFontLst>
    <p:embeddedFont>
      <p:font typeface="Verdana" panose="020B0604030504040204" pitchFamily="34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204">
          <p15:clr>
            <a:srgbClr val="A4A3A4"/>
          </p15:clr>
        </p15:guide>
        <p15:guide id="2" pos="68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78" y="-4944"/>
      </p:cViewPr>
      <p:guideLst>
        <p:guide orient="horz" pos="10204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7026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900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619965" y="5302385"/>
            <a:ext cx="18359596" cy="11279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1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2362"/>
              </a:spcBef>
              <a:buClr>
                <a:schemeClr val="dk1"/>
              </a:buClr>
              <a:buFont typeface="Arial"/>
              <a:buNone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79998" marR="0" lvl="1" indent="-498" algn="ctr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159996" marR="0" lvl="2" indent="-996" algn="ctr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239994" marR="0" lvl="3" indent="-1494" algn="ctr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319991" marR="0" lvl="4" indent="-1990" algn="ctr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99989" marR="0" lvl="5" indent="-2488" algn="ctr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79987" marR="0" lvl="6" indent="-2987" algn="ctr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559985" marR="0" lvl="7" indent="-3485" algn="ctr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639983" marR="0" lvl="8" indent="-3982" algn="ctr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484966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7154842" y="30029346"/>
            <a:ext cx="7289839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5254665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2835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484967" y="1724968"/>
            <a:ext cx="18629589" cy="62623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03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521237" y="9588540"/>
            <a:ext cx="20557050" cy="186295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9999" marR="0" lvl="0" indent="-120010" algn="l" rtl="0">
              <a:lnSpc>
                <a:spcPct val="90000"/>
              </a:lnSpc>
              <a:spcBef>
                <a:spcPts val="2362"/>
              </a:spcBef>
              <a:buClr>
                <a:schemeClr val="dk1"/>
              </a:buClr>
              <a:buSzPct val="100212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19997" marR="0" lvl="1" indent="-18051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9456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699995" marR="0" lvl="2" indent="-241021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100510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779992" marR="0" lvl="3" indent="-27149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859990" marR="0" lvl="4" indent="-27198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939988" marR="0" lvl="5" indent="-27248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19986" marR="0" lvl="6" indent="-272984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099984" marR="0" lvl="7" indent="-273481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179982" marR="0" lvl="8" indent="-27398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1484966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7154842" y="30029346"/>
            <a:ext cx="7289839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5254665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283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e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057410" y="13124712"/>
            <a:ext cx="27456899" cy="4657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03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5392381" y="8602312"/>
            <a:ext cx="27456899" cy="13702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9999" marR="0" lvl="0" indent="-120010" algn="l" rtl="0">
              <a:lnSpc>
                <a:spcPct val="90000"/>
              </a:lnSpc>
              <a:spcBef>
                <a:spcPts val="2362"/>
              </a:spcBef>
              <a:buClr>
                <a:schemeClr val="dk1"/>
              </a:buClr>
              <a:buSzPct val="100212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19997" marR="0" lvl="1" indent="-18051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9456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699995" marR="0" lvl="2" indent="-241021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100510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779992" marR="0" lvl="3" indent="-27149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859990" marR="0" lvl="4" indent="-27198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939988" marR="0" lvl="5" indent="-27248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19986" marR="0" lvl="6" indent="-272984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099984" marR="0" lvl="7" indent="-273481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179982" marR="0" lvl="8" indent="-27398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484966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7154842" y="30029346"/>
            <a:ext cx="7289839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5254665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283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84967" y="1724968"/>
            <a:ext cx="18629589" cy="62623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03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84967" y="8624810"/>
            <a:ext cx="18629589" cy="20557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9999" marR="0" lvl="0" indent="-120010" algn="l" rtl="0">
              <a:lnSpc>
                <a:spcPct val="90000"/>
              </a:lnSpc>
              <a:spcBef>
                <a:spcPts val="2362"/>
              </a:spcBef>
              <a:buClr>
                <a:schemeClr val="dk1"/>
              </a:buClr>
              <a:buSzPct val="100212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19997" marR="0" lvl="1" indent="-18051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9456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699995" marR="0" lvl="2" indent="-241021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100510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779992" marR="0" lvl="3" indent="-27149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859990" marR="0" lvl="4" indent="-27198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939988" marR="0" lvl="5" indent="-27248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19986" marR="0" lvl="6" indent="-272984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099984" marR="0" lvl="7" indent="-273481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179982" marR="0" lvl="8" indent="-27398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1484966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7154842" y="30029346"/>
            <a:ext cx="7289839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5254665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283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cçã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473719" y="8077332"/>
            <a:ext cx="18629589" cy="1347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1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473719" y="21682032"/>
            <a:ext cx="18629589" cy="7087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362"/>
              </a:spcBef>
              <a:buClr>
                <a:schemeClr val="dk1"/>
              </a:buClr>
              <a:buFont typeface="Arial"/>
              <a:buNone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79998" marR="0" lvl="1" indent="-498" algn="l" rtl="0">
              <a:lnSpc>
                <a:spcPct val="90000"/>
              </a:lnSpc>
              <a:spcBef>
                <a:spcPts val="1181"/>
              </a:spcBef>
              <a:buClr>
                <a:srgbClr val="888888"/>
              </a:buClr>
              <a:buFont typeface="Arial"/>
              <a:buNone/>
              <a:defRPr sz="472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159996" marR="0" lvl="2" indent="-996" algn="l" rtl="0">
              <a:lnSpc>
                <a:spcPct val="90000"/>
              </a:lnSpc>
              <a:spcBef>
                <a:spcPts val="1181"/>
              </a:spcBef>
              <a:buClr>
                <a:srgbClr val="888888"/>
              </a:buClr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239994" marR="0" lvl="3" indent="-1494" algn="l" rtl="0">
              <a:lnSpc>
                <a:spcPct val="90000"/>
              </a:lnSpc>
              <a:spcBef>
                <a:spcPts val="1181"/>
              </a:spcBef>
              <a:buClr>
                <a:srgbClr val="888888"/>
              </a:buClr>
              <a:buFont typeface="Arial"/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319991" marR="0" lvl="4" indent="-1990" algn="l" rtl="0">
              <a:lnSpc>
                <a:spcPct val="90000"/>
              </a:lnSpc>
              <a:spcBef>
                <a:spcPts val="1181"/>
              </a:spcBef>
              <a:buClr>
                <a:srgbClr val="888888"/>
              </a:buClr>
              <a:buFont typeface="Arial"/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99989" marR="0" lvl="5" indent="-2488" algn="l" rtl="0">
              <a:lnSpc>
                <a:spcPct val="90000"/>
              </a:lnSpc>
              <a:spcBef>
                <a:spcPts val="1181"/>
              </a:spcBef>
              <a:buClr>
                <a:srgbClr val="888888"/>
              </a:buClr>
              <a:buFont typeface="Arial"/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79987" marR="0" lvl="6" indent="-2987" algn="l" rtl="0">
              <a:lnSpc>
                <a:spcPct val="90000"/>
              </a:lnSpc>
              <a:spcBef>
                <a:spcPts val="1181"/>
              </a:spcBef>
              <a:buClr>
                <a:srgbClr val="888888"/>
              </a:buClr>
              <a:buFont typeface="Arial"/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559985" marR="0" lvl="7" indent="-3485" algn="l" rtl="0">
              <a:lnSpc>
                <a:spcPct val="90000"/>
              </a:lnSpc>
              <a:spcBef>
                <a:spcPts val="1181"/>
              </a:spcBef>
              <a:buClr>
                <a:srgbClr val="888888"/>
              </a:buClr>
              <a:buFont typeface="Arial"/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639983" marR="0" lvl="8" indent="-3982" algn="l" rtl="0">
              <a:lnSpc>
                <a:spcPct val="90000"/>
              </a:lnSpc>
              <a:spcBef>
                <a:spcPts val="1181"/>
              </a:spcBef>
              <a:buClr>
                <a:srgbClr val="888888"/>
              </a:buClr>
              <a:buFont typeface="Arial"/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1484966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7154842" y="30029346"/>
            <a:ext cx="7289839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5254665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283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údo Dup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84967" y="1724968"/>
            <a:ext cx="18629589" cy="62623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03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484966" y="8624810"/>
            <a:ext cx="9179798" cy="20557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9999" marR="0" lvl="0" indent="-120010" algn="l" rtl="0">
              <a:lnSpc>
                <a:spcPct val="90000"/>
              </a:lnSpc>
              <a:spcBef>
                <a:spcPts val="2362"/>
              </a:spcBef>
              <a:buClr>
                <a:schemeClr val="dk1"/>
              </a:buClr>
              <a:buSzPct val="100212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19997" marR="0" lvl="1" indent="-18051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9456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699995" marR="0" lvl="2" indent="-241021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100510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779992" marR="0" lvl="3" indent="-27149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859990" marR="0" lvl="4" indent="-27198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939988" marR="0" lvl="5" indent="-27248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19986" marR="0" lvl="6" indent="-272984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099984" marR="0" lvl="7" indent="-273481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179982" marR="0" lvl="8" indent="-27398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10934760" y="8624810"/>
            <a:ext cx="9179798" cy="20557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9999" marR="0" lvl="0" indent="-120010" algn="l" rtl="0">
              <a:lnSpc>
                <a:spcPct val="90000"/>
              </a:lnSpc>
              <a:spcBef>
                <a:spcPts val="2362"/>
              </a:spcBef>
              <a:buClr>
                <a:schemeClr val="dk1"/>
              </a:buClr>
              <a:buSzPct val="100212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19997" marR="0" lvl="1" indent="-18051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9456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699995" marR="0" lvl="2" indent="-241021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100510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779992" marR="0" lvl="3" indent="-27149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859990" marR="0" lvl="4" indent="-27198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939988" marR="0" lvl="5" indent="-27248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19986" marR="0" lvl="6" indent="-272984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099984" marR="0" lvl="7" indent="-273481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179982" marR="0" lvl="8" indent="-27398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1484966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7154842" y="30029346"/>
            <a:ext cx="7289839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5254665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283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487780" y="1724968"/>
            <a:ext cx="18629589" cy="62623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03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362"/>
              </a:spcBef>
              <a:buClr>
                <a:schemeClr val="dk1"/>
              </a:buClr>
              <a:buFont typeface="Arial"/>
              <a:buNone/>
              <a:defRPr sz="566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79998" marR="0" lvl="1" indent="-49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472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159996" marR="0" lvl="2" indent="-996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425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239994" marR="0" lvl="3" indent="-1494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319991" marR="0" lvl="4" indent="-199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99989" marR="0" lvl="5" indent="-248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79987" marR="0" lvl="6" indent="-2987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559985" marR="0" lvl="7" indent="-348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639983" marR="0" lvl="8" indent="-3982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487783" y="11834739"/>
            <a:ext cx="9137610" cy="17407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9999" marR="0" lvl="0" indent="-120010" algn="l" rtl="0">
              <a:lnSpc>
                <a:spcPct val="90000"/>
              </a:lnSpc>
              <a:spcBef>
                <a:spcPts val="2362"/>
              </a:spcBef>
              <a:buClr>
                <a:schemeClr val="dk1"/>
              </a:buClr>
              <a:buSzPct val="100212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19997" marR="0" lvl="1" indent="-18051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9456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699995" marR="0" lvl="2" indent="-241021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100510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779992" marR="0" lvl="3" indent="-27149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859990" marR="0" lvl="4" indent="-27198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939988" marR="0" lvl="5" indent="-27248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19986" marR="0" lvl="6" indent="-272984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099984" marR="0" lvl="7" indent="-273481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179982" marR="0" lvl="8" indent="-27398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10934760" y="7942328"/>
            <a:ext cx="9182611" cy="3892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362"/>
              </a:spcBef>
              <a:buClr>
                <a:schemeClr val="dk1"/>
              </a:buClr>
              <a:buFont typeface="Arial"/>
              <a:buNone/>
              <a:defRPr sz="566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79998" marR="0" lvl="1" indent="-49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472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159996" marR="0" lvl="2" indent="-996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425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239994" marR="0" lvl="3" indent="-1494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319991" marR="0" lvl="4" indent="-199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99989" marR="0" lvl="5" indent="-248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79987" marR="0" lvl="6" indent="-2987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559985" marR="0" lvl="7" indent="-348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639983" marR="0" lvl="8" indent="-3982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7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10934760" y="11834739"/>
            <a:ext cx="9182611" cy="17407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9999" marR="0" lvl="0" indent="-120010" algn="l" rtl="0">
              <a:lnSpc>
                <a:spcPct val="90000"/>
              </a:lnSpc>
              <a:spcBef>
                <a:spcPts val="2362"/>
              </a:spcBef>
              <a:buClr>
                <a:schemeClr val="dk1"/>
              </a:buClr>
              <a:buSzPct val="100212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19997" marR="0" lvl="1" indent="-18051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9456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699995" marR="0" lvl="2" indent="-241021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100510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779992" marR="0" lvl="3" indent="-27149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859990" marR="0" lvl="4" indent="-27198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939988" marR="0" lvl="5" indent="-27248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19986" marR="0" lvl="6" indent="-272984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099984" marR="0" lvl="7" indent="-273481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179982" marR="0" lvl="8" indent="-27398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1484966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7154842" y="30029346"/>
            <a:ext cx="7289839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5254665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283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484967" y="1724968"/>
            <a:ext cx="18629589" cy="62623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03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1484966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7154842" y="30029346"/>
            <a:ext cx="7289839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5254665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283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484966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7154842" y="30029346"/>
            <a:ext cx="7289839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5254665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283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487780" y="2159951"/>
            <a:ext cx="6966409" cy="755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75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9182610" y="4664905"/>
            <a:ext cx="10934760" cy="230244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9999" marR="0" lvl="0" indent="-60002" algn="l" rtl="0">
              <a:lnSpc>
                <a:spcPct val="90000"/>
              </a:lnSpc>
              <a:spcBef>
                <a:spcPts val="2362"/>
              </a:spcBef>
              <a:buClr>
                <a:schemeClr val="dk1"/>
              </a:buClr>
              <a:buSzPct val="99460"/>
              <a:buFont typeface="Arial"/>
              <a:buChar char="•"/>
              <a:defRPr sz="75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19997" marR="0" lvl="1" indent="-12050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100212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699995" marR="0" lvl="2" indent="-181013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9456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779992" marR="0" lvl="3" indent="-24151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100510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859990" marR="0" lvl="4" indent="-242016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100510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939988" marR="0" lvl="5" indent="-242513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100510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19986" marR="0" lvl="6" indent="-243012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100510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099984" marR="0" lvl="7" indent="-243509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100510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179982" marR="0" lvl="8" indent="-24400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100510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487780" y="9719785"/>
            <a:ext cx="6966409" cy="18007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362"/>
              </a:spcBef>
              <a:buClr>
                <a:schemeClr val="dk1"/>
              </a:buClr>
              <a:buFont typeface="Arial"/>
              <a:buNone/>
              <a:defRPr sz="37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79998" marR="0" lvl="1" indent="-49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3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159996" marR="0" lvl="2" indent="-996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28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239994" marR="0" lvl="3" indent="-1494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319991" marR="0" lvl="4" indent="-199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99989" marR="0" lvl="5" indent="-248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79987" marR="0" lvl="6" indent="-2987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559985" marR="0" lvl="7" indent="-348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639983" marR="0" lvl="8" indent="-3982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484966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7154842" y="30029346"/>
            <a:ext cx="7289839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5254665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283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487780" y="2159951"/>
            <a:ext cx="6966409" cy="755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75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9182610" y="4664905"/>
            <a:ext cx="10934760" cy="230244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362"/>
              </a:spcBef>
              <a:buClr>
                <a:schemeClr val="dk1"/>
              </a:buClr>
              <a:buFont typeface="Arial"/>
              <a:buNone/>
              <a:defRPr sz="75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79998" marR="0" lvl="1" indent="-49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159996" marR="0" lvl="2" indent="-996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239994" marR="0" lvl="3" indent="-1494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319991" marR="0" lvl="4" indent="-199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99989" marR="0" lvl="5" indent="-248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79987" marR="0" lvl="6" indent="-2987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559985" marR="0" lvl="7" indent="-348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639983" marR="0" lvl="8" indent="-3982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487780" y="9719785"/>
            <a:ext cx="6966409" cy="18007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362"/>
              </a:spcBef>
              <a:buClr>
                <a:schemeClr val="dk1"/>
              </a:buClr>
              <a:buFont typeface="Arial"/>
              <a:buNone/>
              <a:defRPr sz="37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79998" marR="0" lvl="1" indent="-49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33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159996" marR="0" lvl="2" indent="-996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28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239994" marR="0" lvl="3" indent="-1494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319991" marR="0" lvl="4" indent="-199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99989" marR="0" lvl="5" indent="-248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79987" marR="0" lvl="6" indent="-2987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559985" marR="0" lvl="7" indent="-348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639983" marR="0" lvl="8" indent="-3982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Font typeface="Arial"/>
              <a:buNone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484966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7154842" y="30029346"/>
            <a:ext cx="7289839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5254665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3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283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484967" y="1724968"/>
            <a:ext cx="18629589" cy="62623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03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484967" y="8624810"/>
            <a:ext cx="18629589" cy="20557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9999" marR="0" lvl="0" indent="-120010" algn="l" rtl="0">
              <a:lnSpc>
                <a:spcPct val="90000"/>
              </a:lnSpc>
              <a:spcBef>
                <a:spcPts val="2362"/>
              </a:spcBef>
              <a:buClr>
                <a:schemeClr val="dk1"/>
              </a:buClr>
              <a:buSzPct val="100212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19997" marR="0" lvl="1" indent="-18051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9456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699995" marR="0" lvl="2" indent="-241021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100510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779992" marR="0" lvl="3" indent="-27149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859990" marR="0" lvl="4" indent="-271988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939988" marR="0" lvl="5" indent="-272485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019986" marR="0" lvl="6" indent="-272984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099984" marR="0" lvl="7" indent="-273481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179982" marR="0" lvl="8" indent="-273980" algn="l" rtl="0">
              <a:lnSpc>
                <a:spcPct val="90000"/>
              </a:lnSpc>
              <a:spcBef>
                <a:spcPts val="1181"/>
              </a:spcBef>
              <a:buClr>
                <a:schemeClr val="dk1"/>
              </a:buClr>
              <a:buSzPct val="98883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484966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7154842" y="30029346"/>
            <a:ext cx="7289839" cy="1724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95933" marR="0" lvl="1" indent="-5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91867" marR="0" lvl="2" indent="-10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87800" marR="0" lvl="3" indent="-15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83734" marR="0" lvl="4" indent="-21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479667" marR="0" lvl="5" indent="-2666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775600" marR="0" lvl="6" indent="-3199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071534" marR="0" lvl="7" indent="-3733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7467" marR="0" lvl="8" indent="-4267" algn="l" rtl="0">
              <a:spcBef>
                <a:spcPts val="0"/>
              </a:spcBef>
              <a:buNone/>
              <a:defRPr sz="5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5254665" y="30029346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2835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rasilescola.uol.com.br/fisica/energia-potencial.htm" TargetMode="Externa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hyperlink" Target="http://www.blocosparamontar.com.br/main/artigos/29" TargetMode="External"/><Relationship Id="rId21" Type="http://schemas.openxmlformats.org/officeDocument/2006/relationships/image" Target="../media/image12.png"/><Relationship Id="rId7" Type="http://schemas.openxmlformats.org/officeDocument/2006/relationships/hyperlink" Target="http://roboticagrupo4.blogspot.com.br/2009/05/historia-da-robotica.html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linopontes.wordpress.com/2010/06/18/robotica-a-origem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lelinopontes.wordpress.com/2010/06/25/historia-da-robotica-educacionalre/" TargetMode="Externa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19" Type="http://schemas.openxmlformats.org/officeDocument/2006/relationships/image" Target="../media/image10.png"/><Relationship Id="rId4" Type="http://schemas.openxmlformats.org/officeDocument/2006/relationships/hyperlink" Target="http://www.ebah.com.br/content/ABAAAA7AYAI/pendulo" TargetMode="External"/><Relationship Id="rId9" Type="http://schemas.openxmlformats.org/officeDocument/2006/relationships/hyperlink" Target="mailto:gabi.42.costa@Hotmail.com" TargetMode="Externa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7098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547812" y="27747259"/>
            <a:ext cx="6254100" cy="65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buSzPct val="25000"/>
              <a:buNone/>
            </a:pPr>
            <a:endParaRPr lang="pt-BR" sz="3200" b="1" i="0" u="none" strike="noStrike" cap="none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1547812" y="8270875"/>
            <a:ext cx="9529800" cy="871500"/>
          </a:xfrm>
          <a:prstGeom prst="rect">
            <a:avLst/>
          </a:prstGeom>
          <a:gradFill>
            <a:gsLst>
              <a:gs pos="0">
                <a:srgbClr val="DDEAF6">
                  <a:alpha val="84705"/>
                </a:srgbClr>
              </a:gs>
              <a:gs pos="18000">
                <a:srgbClr val="FFFFFF">
                  <a:alpha val="40000"/>
                </a:srgbClr>
              </a:gs>
              <a:gs pos="40000">
                <a:srgbClr val="FFFFFF">
                  <a:alpha val="40000"/>
                </a:srgbClr>
              </a:gs>
              <a:gs pos="64000">
                <a:srgbClr val="92D050"/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INTRODUÇÃO</a:t>
            </a:r>
          </a:p>
        </p:txBody>
      </p:sp>
      <p:sp>
        <p:nvSpPr>
          <p:cNvPr id="87" name="Shape 87"/>
          <p:cNvSpPr/>
          <p:nvPr/>
        </p:nvSpPr>
        <p:spPr>
          <a:xfrm>
            <a:off x="1472698" y="17873887"/>
            <a:ext cx="9561600" cy="876300"/>
          </a:xfrm>
          <a:prstGeom prst="rect">
            <a:avLst/>
          </a:prstGeom>
          <a:gradFill>
            <a:gsLst>
              <a:gs pos="0">
                <a:srgbClr val="DDEAF6">
                  <a:alpha val="84705"/>
                </a:srgbClr>
              </a:gs>
              <a:gs pos="18000">
                <a:srgbClr val="FFFFFF">
                  <a:alpha val="40000"/>
                </a:srgbClr>
              </a:gs>
              <a:gs pos="40000">
                <a:srgbClr val="FFFFFF">
                  <a:alpha val="40000"/>
                </a:srgbClr>
              </a:gs>
              <a:gs pos="64000">
                <a:srgbClr val="92D050"/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3200" b="1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METODOLOGIA</a:t>
            </a:r>
          </a:p>
        </p:txBody>
      </p:sp>
      <p:sp>
        <p:nvSpPr>
          <p:cNvPr id="88" name="Shape 88"/>
          <p:cNvSpPr/>
          <p:nvPr/>
        </p:nvSpPr>
        <p:spPr>
          <a:xfrm>
            <a:off x="11347911" y="8173609"/>
            <a:ext cx="8481599" cy="873000"/>
          </a:xfrm>
          <a:prstGeom prst="rect">
            <a:avLst/>
          </a:prstGeom>
          <a:gradFill>
            <a:gsLst>
              <a:gs pos="0">
                <a:srgbClr val="DDEAF6">
                  <a:alpha val="84705"/>
                </a:srgbClr>
              </a:gs>
              <a:gs pos="18000">
                <a:srgbClr val="FFFFFF">
                  <a:alpha val="40000"/>
                </a:srgbClr>
              </a:gs>
              <a:gs pos="40000">
                <a:srgbClr val="FFFFFF">
                  <a:alpha val="40000"/>
                </a:srgbClr>
              </a:gs>
              <a:gs pos="64000">
                <a:srgbClr val="92D050"/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3200" b="1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RESULTADOS E DISCUSSÕES</a:t>
            </a:r>
          </a:p>
        </p:txBody>
      </p:sp>
      <p:sp>
        <p:nvSpPr>
          <p:cNvPr id="89" name="Shape 89"/>
          <p:cNvSpPr/>
          <p:nvPr/>
        </p:nvSpPr>
        <p:spPr>
          <a:xfrm>
            <a:off x="11201268" y="17859375"/>
            <a:ext cx="8513400" cy="876600"/>
          </a:xfrm>
          <a:prstGeom prst="rect">
            <a:avLst/>
          </a:prstGeom>
          <a:gradFill>
            <a:gsLst>
              <a:gs pos="0">
                <a:srgbClr val="DDEAF6">
                  <a:alpha val="84705"/>
                </a:srgbClr>
              </a:gs>
              <a:gs pos="18000">
                <a:srgbClr val="FFFFFF">
                  <a:alpha val="40000"/>
                </a:srgbClr>
              </a:gs>
              <a:gs pos="40000">
                <a:srgbClr val="FFFFFF">
                  <a:alpha val="40000"/>
                </a:srgbClr>
              </a:gs>
              <a:gs pos="64000">
                <a:srgbClr val="92D050"/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32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CONSIDERAÇÕES FINAIS</a:t>
            </a:r>
          </a:p>
        </p:txBody>
      </p:sp>
      <p:sp>
        <p:nvSpPr>
          <p:cNvPr id="90" name="Shape 90"/>
          <p:cNvSpPr/>
          <p:nvPr/>
        </p:nvSpPr>
        <p:spPr>
          <a:xfrm>
            <a:off x="11086228" y="23462117"/>
            <a:ext cx="8573999" cy="876300"/>
          </a:xfrm>
          <a:prstGeom prst="rect">
            <a:avLst/>
          </a:prstGeom>
          <a:gradFill>
            <a:gsLst>
              <a:gs pos="0">
                <a:srgbClr val="DDEAF6">
                  <a:alpha val="84705"/>
                </a:srgbClr>
              </a:gs>
              <a:gs pos="18000">
                <a:srgbClr val="FFFFFF">
                  <a:alpha val="40000"/>
                </a:srgbClr>
              </a:gs>
              <a:gs pos="40000">
                <a:srgbClr val="FFFFFF">
                  <a:alpha val="40000"/>
                </a:srgbClr>
              </a:gs>
              <a:gs pos="64000">
                <a:srgbClr val="92D050"/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32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REFERÊNCIAS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1320918" y="9450814"/>
            <a:ext cx="9079800" cy="89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11086228" y="18775242"/>
            <a:ext cx="90798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Foi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observado </a:t>
            </a: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se houvesse a reformulação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 currículos escolares, </a:t>
            </a: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executando o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 dos processos automatizados </a:t>
            </a: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instituição, </a:t>
            </a: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tratando os conteúdos teóricos de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 prática e </a:t>
            </a: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divertida, haveria uma maior motivação por parte dos alunos.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tanto, é necessária melhor capacitação dos gestores da educação para que </a:t>
            </a: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possam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trabalhar adequadamente a interdisciplinaridade que a tecnologia pode proporcionar. Isto pode ser executado com a </a:t>
            </a: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melhoria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conectividade das escolas, com o incentivo a </a:t>
            </a: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aprendizagens ativas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com cursos gratuitos para os orientadores das escolas, melhorando assim a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sua </a:t>
            </a:r>
            <a:r>
              <a:rPr lang="pt-BR" sz="24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capacitação.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Notou-se, ainda, que a Robótica Educativa estimula respectivamente no aluno, experiências como: a criatividade, a motivação e o raciocínio lógico-matemático.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0955789" y="24531007"/>
            <a:ext cx="9079799" cy="78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pt-BR" dirty="0"/>
              <a:t>FERREIRA, F. </a:t>
            </a:r>
            <a:r>
              <a:rPr lang="pt-BR" b="1" dirty="0"/>
              <a:t>Conheça a fábrica lego na Dinamarca!</a:t>
            </a:r>
            <a:r>
              <a:rPr lang="pt-BR" dirty="0"/>
              <a:t> Disponível em: </a:t>
            </a:r>
            <a:r>
              <a:rPr lang="pt-BR" u="sng" dirty="0">
                <a:hlinkClick r:id="rId3"/>
              </a:rPr>
              <a:t>http://www.blocosparamontar.com.br/main/artigos/29</a:t>
            </a:r>
            <a:r>
              <a:rPr lang="pt-BR" dirty="0"/>
              <a:t> Acesso em: 25 jul. 2017.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LEMOS, V. </a:t>
            </a:r>
            <a:r>
              <a:rPr lang="pt-BR" b="1" dirty="0"/>
              <a:t>Pêndulo</a:t>
            </a:r>
            <a:r>
              <a:rPr lang="pt-BR" dirty="0"/>
              <a:t>. Disponível em: </a:t>
            </a:r>
            <a:r>
              <a:rPr lang="pt-BR" u="sng" dirty="0">
                <a:hlinkClick r:id="rId4"/>
              </a:rPr>
              <a:t>http://www.ebah.com.br/content/ABAAAA7AYAI/pendulo</a:t>
            </a:r>
            <a:r>
              <a:rPr lang="pt-BR" dirty="0"/>
              <a:t> Acesso em: 25 jul. 2017</a:t>
            </a:r>
            <a:r>
              <a:rPr lang="pt-BR" dirty="0" smtClean="0"/>
              <a:t>.</a:t>
            </a:r>
          </a:p>
          <a:p>
            <a:r>
              <a:rPr lang="pt-BR" dirty="0" smtClean="0"/>
              <a:t>PONTES</a:t>
            </a:r>
            <a:r>
              <a:rPr lang="pt-BR" dirty="0"/>
              <a:t>, L.</a:t>
            </a:r>
            <a:r>
              <a:rPr lang="pt-BR" b="1" dirty="0"/>
              <a:t> A HISTÓRIA DA ROBÓTICA EDUCACIONAL(RE)</a:t>
            </a:r>
            <a:r>
              <a:rPr lang="pt-BR" dirty="0"/>
              <a:t>. Disponível em: </a:t>
            </a:r>
            <a:r>
              <a:rPr lang="pt-BR" u="sng" dirty="0">
                <a:hlinkClick r:id="rId5"/>
              </a:rPr>
              <a:t>https://lelinopontes.wordpress.com/2010/06/25/historia-da-robotica-educacionalre/</a:t>
            </a:r>
            <a:r>
              <a:rPr lang="pt-BR" dirty="0"/>
              <a:t> Acesso em: 25 jul. 2017.</a:t>
            </a:r>
          </a:p>
          <a:p>
            <a:r>
              <a:rPr lang="pt-BR" dirty="0"/>
              <a:t>PONES. L. </a:t>
            </a:r>
            <a:r>
              <a:rPr lang="pt-BR" b="1" dirty="0"/>
              <a:t>ROBÓTICA, A ORIGEM! </a:t>
            </a:r>
            <a:r>
              <a:rPr lang="pt-BR" dirty="0"/>
              <a:t>Disponível em: </a:t>
            </a:r>
            <a:r>
              <a:rPr lang="pt-BR" u="sng" dirty="0">
                <a:hlinkClick r:id="rId6"/>
              </a:rPr>
              <a:t>https://lelinopontes.wordpress.com/2010/06/18/robotica-a-origem/</a:t>
            </a:r>
            <a:r>
              <a:rPr lang="pt-BR" dirty="0"/>
              <a:t> Acesso em: 25 jul. 2017.</a:t>
            </a:r>
          </a:p>
          <a:p>
            <a:r>
              <a:rPr lang="pt-BR" dirty="0"/>
              <a:t>ROBÓTICA. </a:t>
            </a:r>
            <a:r>
              <a:rPr lang="pt-BR" b="1" dirty="0"/>
              <a:t>História da robótica</a:t>
            </a:r>
            <a:r>
              <a:rPr lang="pt-BR" dirty="0"/>
              <a:t>. Disponível em: </a:t>
            </a:r>
            <a:r>
              <a:rPr lang="pt-BR" u="sng" dirty="0">
                <a:hlinkClick r:id="rId7"/>
              </a:rPr>
              <a:t>http://roboticagrupo4.blogspot.com.br/2009/05/historia-da-robotica.html</a:t>
            </a:r>
            <a:r>
              <a:rPr lang="pt-BR" dirty="0"/>
              <a:t> Acesso em: 10 ago. 2017</a:t>
            </a:r>
          </a:p>
          <a:p>
            <a:r>
              <a:rPr lang="pt-BR" dirty="0"/>
              <a:t>SILVA, A M. </a:t>
            </a:r>
            <a:r>
              <a:rPr lang="pt-BR" b="1" dirty="0"/>
              <a:t>Energia potencial</a:t>
            </a:r>
            <a:r>
              <a:rPr lang="pt-BR" dirty="0"/>
              <a:t>. Disponível em: </a:t>
            </a:r>
            <a:r>
              <a:rPr lang="pt-BR" u="sng" dirty="0">
                <a:hlinkClick r:id="rId8"/>
              </a:rPr>
              <a:t>http://brasilescola.uol.com.br/fisica/energia-potencial.htm</a:t>
            </a:r>
            <a:r>
              <a:rPr lang="pt-BR" dirty="0"/>
              <a:t> Acesso em: 26 jul. 2017.</a:t>
            </a:r>
          </a:p>
          <a:p>
            <a:r>
              <a:rPr lang="pt-BR" dirty="0"/>
              <a:t> 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endParaRPr lang="pt-BR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1413612" y="14095227"/>
            <a:ext cx="9501000" cy="876300"/>
          </a:xfrm>
          <a:prstGeom prst="rect">
            <a:avLst/>
          </a:prstGeom>
          <a:gradFill>
            <a:gsLst>
              <a:gs pos="0">
                <a:srgbClr val="DDEAF6">
                  <a:alpha val="84705"/>
                </a:srgbClr>
              </a:gs>
              <a:gs pos="18000">
                <a:srgbClr val="FFFFFF">
                  <a:alpha val="40000"/>
                </a:srgbClr>
              </a:gs>
              <a:gs pos="40000">
                <a:srgbClr val="FFFFFF">
                  <a:alpha val="40000"/>
                </a:srgbClr>
              </a:gs>
              <a:gs pos="64000">
                <a:srgbClr val="92D050"/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32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OBJETIVO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1310345" y="16053745"/>
            <a:ext cx="90798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pt-B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Shape 96"/>
          <p:cNvCxnSpPr/>
          <p:nvPr/>
        </p:nvCxnSpPr>
        <p:spPr>
          <a:xfrm>
            <a:off x="1547788" y="7766885"/>
            <a:ext cx="18487800" cy="0"/>
          </a:xfrm>
          <a:prstGeom prst="straightConnector1">
            <a:avLst/>
          </a:prstGeom>
          <a:noFill/>
          <a:ln w="19050" cap="flat" cmpd="sng">
            <a:solidFill>
              <a:srgbClr val="38562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Shape 97"/>
          <p:cNvSpPr txBox="1"/>
          <p:nvPr/>
        </p:nvSpPr>
        <p:spPr>
          <a:xfrm>
            <a:off x="135923" y="30264206"/>
            <a:ext cx="9181071" cy="3693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pôster foi impresso em cores claras para minimizar o  impacto ambiental pelo uso de tintas.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954498" y="19386614"/>
            <a:ext cx="9079800" cy="89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pt-B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1297897" y="9604994"/>
            <a:ext cx="9133304" cy="5195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/>
            <a:r>
              <a:rPr lang="pt-BR" sz="2400" dirty="0" smtClean="0"/>
              <a:t>	Atualmente </a:t>
            </a:r>
            <a:r>
              <a:rPr lang="pt-BR" sz="2400" dirty="0"/>
              <a:t>no Brasil </a:t>
            </a:r>
            <a:r>
              <a:rPr lang="pt-BR" sz="2400" dirty="0" smtClean="0"/>
              <a:t>há diversos </a:t>
            </a:r>
            <a:r>
              <a:rPr lang="pt-BR" sz="2400" dirty="0"/>
              <a:t>problemas, </a:t>
            </a:r>
            <a:r>
              <a:rPr lang="pt-BR" sz="2400" dirty="0" smtClean="0"/>
              <a:t>tanto </a:t>
            </a:r>
            <a:r>
              <a:rPr lang="pt-BR" sz="2400" dirty="0"/>
              <a:t>sociais </a:t>
            </a:r>
            <a:r>
              <a:rPr lang="pt-BR" sz="2400" dirty="0" smtClean="0"/>
              <a:t>como </a:t>
            </a:r>
            <a:r>
              <a:rPr lang="pt-BR" sz="2400" dirty="0"/>
              <a:t>culturais, mas não é apenas isso, </a:t>
            </a:r>
            <a:r>
              <a:rPr lang="pt-BR" sz="2400" dirty="0" smtClean="0"/>
              <a:t>em se tratando de ensino, o mesmo vem decaindo, este processo é facilmente percebido quando </a:t>
            </a:r>
            <a:r>
              <a:rPr lang="pt-BR" sz="2400" dirty="0"/>
              <a:t>comparamos o ensino base Brasileiro com o de outro países. 	</a:t>
            </a:r>
            <a:r>
              <a:rPr lang="pt-BR" sz="2400" dirty="0" smtClean="0"/>
              <a:t>Considerando-se esta questão, muitos educadores procuram novas metodologias visando minimizar os impactos da educação. Várias </a:t>
            </a:r>
            <a:r>
              <a:rPr lang="pt-BR" sz="2400" dirty="0"/>
              <a:t>pesquisas </a:t>
            </a:r>
            <a:r>
              <a:rPr lang="pt-BR" sz="2400" dirty="0" smtClean="0"/>
              <a:t>na área </a:t>
            </a:r>
            <a:r>
              <a:rPr lang="pt-BR" sz="2400" dirty="0"/>
              <a:t>de ensino e </a:t>
            </a:r>
            <a:r>
              <a:rPr lang="pt-BR" sz="2400" dirty="0" smtClean="0"/>
              <a:t>educação são </a:t>
            </a:r>
            <a:r>
              <a:rPr lang="pt-BR" sz="2400" dirty="0"/>
              <a:t>executadas, buscando </a:t>
            </a:r>
            <a:r>
              <a:rPr lang="pt-BR" sz="2400" dirty="0" smtClean="0"/>
              <a:t>a </a:t>
            </a:r>
            <a:r>
              <a:rPr lang="pt-BR" sz="2400" dirty="0"/>
              <a:t>melhor </a:t>
            </a:r>
            <a:r>
              <a:rPr lang="pt-BR" sz="2400" dirty="0" smtClean="0"/>
              <a:t>metodologia para a interação dos jovens com as atividades de aula, buscando motivar os mesmos.</a:t>
            </a:r>
            <a:endParaRPr lang="pt-BR" sz="2400" dirty="0"/>
          </a:p>
          <a:p>
            <a:pPr marL="0" marR="0" lvl="0" indent="0" algn="just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520000" y="2242399"/>
            <a:ext cx="14797500" cy="195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4400">
                <a:latin typeface="Tahoma"/>
                <a:ea typeface="Tahoma"/>
                <a:cs typeface="Tahoma"/>
                <a:sym typeface="Tahoma"/>
              </a:rPr>
              <a:t>XXV ENCONTRO DE JOVENS PESQUISADORES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200">
                <a:latin typeface="Tahoma"/>
                <a:ea typeface="Tahoma"/>
                <a:cs typeface="Tahoma"/>
                <a:sym typeface="Tahoma"/>
              </a:rPr>
              <a:t>VII MOSTRA ACADÊMICA DE INOVAÇÃO E TECNOLOGIA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2800">
                <a:latin typeface="Tahoma"/>
                <a:ea typeface="Tahoma"/>
                <a:cs typeface="Tahoma"/>
                <a:sym typeface="Tahoma"/>
              </a:rPr>
              <a:t>17 e 18 de outubro de 2017 – Campus Sede da UCS - Caxias do Sul</a:t>
            </a:r>
          </a:p>
        </p:txBody>
      </p:sp>
      <p:sp>
        <p:nvSpPr>
          <p:cNvPr id="101" name="Shape 101"/>
          <p:cNvSpPr/>
          <p:nvPr/>
        </p:nvSpPr>
        <p:spPr>
          <a:xfrm>
            <a:off x="520000" y="6402300"/>
            <a:ext cx="13886400" cy="86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Autor</a:t>
            </a:r>
            <a:r>
              <a:rPr lang="pt-BR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Gabriela Martins da Costa – </a:t>
            </a:r>
            <a:r>
              <a:rPr lang="pt-BR" sz="2000" i="1" u="sng" dirty="0" smtClean="0">
                <a:solidFill>
                  <a:srgbClr val="56C7AA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gabi.42.costa@Hotmail.com</a:t>
            </a:r>
            <a:r>
              <a:rPr lang="pt-BR" sz="2000" i="1" u="sng" dirty="0" smtClean="0">
                <a:solidFill>
                  <a:srgbClr val="56C7A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Colaboradores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Robson Sirena e Francisco </a:t>
            </a:r>
            <a:r>
              <a:rPr lang="pt-BR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Catelli</a:t>
            </a:r>
            <a:endParaRPr lang="pt-BR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pt-BR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Orientadora: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Andréa </a:t>
            </a:r>
            <a:r>
              <a:rPr lang="pt-BR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Cantarelli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dirty="0" smtClean="0"/>
              <a:t>Morales  </a:t>
            </a:r>
            <a:r>
              <a:rPr lang="pt-BR" sz="20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Co-orientador</a:t>
            </a:r>
            <a:r>
              <a:rPr lang="pt-BR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2000" dirty="0" err="1" smtClean="0"/>
              <a:t>Patricia</a:t>
            </a:r>
            <a:r>
              <a:rPr lang="pt-BR" sz="2000" dirty="0" smtClean="0"/>
              <a:t> </a:t>
            </a:r>
            <a:r>
              <a:rPr lang="pt-BR" sz="2000" dirty="0" err="1" smtClean="0"/>
              <a:t>Giacomelli</a:t>
            </a:r>
            <a:endParaRPr lang="pt-BR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764500" y="5011910"/>
            <a:ext cx="145530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600" b="1" cap="all" dirty="0"/>
              <a:t> integração da robótica educacional com ENERGIA MECÂNICA </a:t>
            </a:r>
            <a:r>
              <a:rPr lang="pt-BR" sz="3600" b="1" cap="all" dirty="0" smtClean="0"/>
              <a:t>através </a:t>
            </a:r>
            <a:r>
              <a:rPr lang="pt-BR" sz="3600" b="1" cap="all" dirty="0"/>
              <a:t>de uma </a:t>
            </a:r>
            <a:r>
              <a:rPr lang="pt-BR" sz="3600" b="1" cap="all" dirty="0" smtClean="0"/>
              <a:t>estrutura </a:t>
            </a:r>
            <a:r>
              <a:rPr lang="pt-BR" sz="3600" b="1" cap="all" dirty="0"/>
              <a:t>de Chute a Gol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pt-BR" sz="36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10">
            <a:alphaModFix/>
          </a:blip>
          <a:srcRect l="15908" r="15462" b="16590"/>
          <a:stretch/>
        </p:blipFill>
        <p:spPr>
          <a:xfrm>
            <a:off x="14841612" y="655955"/>
            <a:ext cx="7294424" cy="566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523206" y="27744678"/>
            <a:ext cx="7512382" cy="316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30400" y="1519675"/>
            <a:ext cx="687332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000" i="1" dirty="0"/>
              <a:t>Modalidade da bolsa: </a:t>
            </a:r>
            <a:r>
              <a:rPr lang="pt-BR" sz="3000" i="1" dirty="0" smtClean="0"/>
              <a:t>Ensino Médio</a:t>
            </a:r>
            <a:endParaRPr lang="pt-BR" sz="3000" i="1" dirty="0"/>
          </a:p>
        </p:txBody>
      </p:sp>
      <p:sp>
        <p:nvSpPr>
          <p:cNvPr id="3" name="Elipse 2"/>
          <p:cNvSpPr/>
          <p:nvPr/>
        </p:nvSpPr>
        <p:spPr>
          <a:xfrm>
            <a:off x="1012577" y="15467296"/>
            <a:ext cx="2425907" cy="14946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513949" y="15633659"/>
            <a:ext cx="1400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1.Criar </a:t>
            </a:r>
            <a:r>
              <a:rPr lang="pt-BR" dirty="0"/>
              <a:t>uma estrutura com o kit Lego®;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4133" y="15491994"/>
            <a:ext cx="2405353" cy="142562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13612" y="16259060"/>
            <a:ext cx="16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2. </a:t>
            </a:r>
            <a:r>
              <a:rPr lang="pt-BR" dirty="0" smtClean="0"/>
              <a:t>Programar </a:t>
            </a:r>
            <a:r>
              <a:rPr lang="pt-BR" dirty="0" err="1"/>
              <a:t>arduino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55134" y="15493008"/>
            <a:ext cx="2403644" cy="142461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850947" y="15856470"/>
            <a:ext cx="1480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3. </a:t>
            </a:r>
            <a:r>
              <a:rPr lang="pt-BR" dirty="0" smtClean="0"/>
              <a:t>Desenvolver </a:t>
            </a:r>
            <a:r>
              <a:rPr lang="pt-BR" dirty="0"/>
              <a:t>um aplicativo </a:t>
            </a:r>
            <a:r>
              <a:rPr lang="pt-BR" dirty="0" err="1"/>
              <a:t>android</a:t>
            </a:r>
            <a:r>
              <a:rPr lang="pt-BR" dirty="0" smtClean="0"/>
              <a:t>®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58778" y="15523763"/>
            <a:ext cx="2476337" cy="1467699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028040" y="15627722"/>
            <a:ext cx="19280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5. Calcular </a:t>
            </a:r>
            <a:r>
              <a:rPr lang="pt-BR" dirty="0"/>
              <a:t>trigonometricamente relacionado a física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384472" y="16280547"/>
            <a:ext cx="1385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6.Testar de forma  pratica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8444563" y="15797176"/>
            <a:ext cx="22123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6. </a:t>
            </a:r>
            <a:r>
              <a:rPr lang="pt-BR" dirty="0" smtClean="0"/>
              <a:t>Mostrar </a:t>
            </a:r>
            <a:r>
              <a:rPr lang="pt-BR" dirty="0"/>
              <a:t>para os alunos de ensino </a:t>
            </a:r>
            <a:r>
              <a:rPr lang="pt-BR" dirty="0" smtClean="0"/>
              <a:t>médio</a:t>
            </a:r>
            <a:endParaRPr lang="pt-BR" dirty="0"/>
          </a:p>
          <a:p>
            <a:pPr algn="ctr"/>
            <a:r>
              <a:rPr lang="pt-BR" dirty="0" smtClean="0"/>
              <a:t>8</a:t>
            </a:r>
            <a:r>
              <a:rPr lang="pt-BR" dirty="0"/>
              <a:t>. </a:t>
            </a:r>
            <a:r>
              <a:rPr lang="pt-BR" dirty="0" smtClean="0"/>
              <a:t>Comparar </a:t>
            </a:r>
            <a:r>
              <a:rPr lang="pt-BR" dirty="0"/>
              <a:t>o interesse dos alunos em </a:t>
            </a:r>
            <a:r>
              <a:rPr lang="pt-BR" dirty="0" smtClean="0"/>
              <a:t>diferentes áreas</a:t>
            </a:r>
            <a:endParaRPr lang="pt-BR" dirty="0"/>
          </a:p>
        </p:txBody>
      </p:sp>
      <p:pic>
        <p:nvPicPr>
          <p:cNvPr id="36" name="Imagem 35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429" y="9166389"/>
            <a:ext cx="4584700" cy="2755900"/>
          </a:xfrm>
          <a:prstGeom prst="rect">
            <a:avLst/>
          </a:prstGeom>
          <a:noFill/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6984" y="18858869"/>
            <a:ext cx="4459076" cy="334245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82245" y="18854708"/>
            <a:ext cx="4505765" cy="3379325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25929" y="22434441"/>
            <a:ext cx="2658086" cy="4724809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3956835" y="27206368"/>
            <a:ext cx="338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Estrutura </a:t>
            </a:r>
            <a:r>
              <a:rPr lang="pt-BR" dirty="0"/>
              <a:t>Montada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0543039" y="11614512"/>
            <a:ext cx="65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18015045" y="859808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905618" y="9153411"/>
            <a:ext cx="4724809" cy="286536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5905618" y="12018779"/>
            <a:ext cx="4495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Segundo </a:t>
            </a:r>
            <a:r>
              <a:rPr lang="pt-BR" dirty="0"/>
              <a:t>os alunos do terceiro ano, ocorreria um aumento no número de presentes, em aulas extra curriculares, no caso de cursos gratuitos, com envolvimento em </a:t>
            </a:r>
            <a:r>
              <a:rPr lang="pt-BR" dirty="0" smtClean="0"/>
              <a:t>robótica.</a:t>
            </a: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58845" y="13331672"/>
            <a:ext cx="4584589" cy="2755631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1747386" y="16215720"/>
            <a:ext cx="35701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Segundo </a:t>
            </a:r>
            <a:r>
              <a:rPr lang="pt-BR" dirty="0"/>
              <a:t>o terceiro ano, a maioria dos estudantes apresentam maior interesse por matemática ou encontra-se indecisos quando a disciplina que mais os </a:t>
            </a:r>
            <a:r>
              <a:rPr lang="pt-BR" dirty="0" smtClean="0"/>
              <a:t>identifica.</a:t>
            </a:r>
            <a:endParaRPr lang="pt-BR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367164" y="13308930"/>
            <a:ext cx="4584589" cy="2755631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17157750" y="16166386"/>
            <a:ext cx="3242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De </a:t>
            </a:r>
            <a:r>
              <a:rPr lang="pt-BR" dirty="0"/>
              <a:t>acordo com o primeiro ano, a maioria não conseguem absorver os conteúdos, somente com aulas </a:t>
            </a:r>
            <a:r>
              <a:rPr lang="pt-BR" dirty="0" smtClean="0"/>
              <a:t>teóricas.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177</Words>
  <Application>Microsoft Office PowerPoint</Application>
  <PresentationFormat>Personalizar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Verdana</vt:lpstr>
      <vt:lpstr>Arial</vt:lpstr>
      <vt:lpstr>Tahoma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</dc:creator>
  <cp:lastModifiedBy>Usuario</cp:lastModifiedBy>
  <cp:revision>18</cp:revision>
  <dcterms:modified xsi:type="dcterms:W3CDTF">2017-08-25T22:49:41Z</dcterms:modified>
</cp:coreProperties>
</file>